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3"/>
  </p:notesMasterIdLst>
  <p:sldIdLst>
    <p:sldId id="266" r:id="rId5"/>
    <p:sldId id="300" r:id="rId6"/>
    <p:sldId id="301" r:id="rId7"/>
    <p:sldId id="286" r:id="rId8"/>
    <p:sldId id="289" r:id="rId9"/>
    <p:sldId id="317" r:id="rId10"/>
    <p:sldId id="320" r:id="rId11"/>
    <p:sldId id="329" r:id="rId12"/>
    <p:sldId id="330" r:id="rId13"/>
    <p:sldId id="321" r:id="rId14"/>
    <p:sldId id="322" r:id="rId15"/>
    <p:sldId id="333" r:id="rId16"/>
    <p:sldId id="323" r:id="rId17"/>
    <p:sldId id="325" r:id="rId18"/>
    <p:sldId id="326" r:id="rId19"/>
    <p:sldId id="328" r:id="rId20"/>
    <p:sldId id="327" r:id="rId21"/>
    <p:sldId id="296" r:id="rId22"/>
    <p:sldId id="315" r:id="rId23"/>
    <p:sldId id="297" r:id="rId24"/>
    <p:sldId id="306" r:id="rId25"/>
    <p:sldId id="334" r:id="rId26"/>
    <p:sldId id="316" r:id="rId27"/>
    <p:sldId id="299" r:id="rId28"/>
    <p:sldId id="331" r:id="rId29"/>
    <p:sldId id="332" r:id="rId30"/>
    <p:sldId id="313" r:id="rId31"/>
    <p:sldId id="28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86979" autoAdjust="0"/>
  </p:normalViewPr>
  <p:slideViewPr>
    <p:cSldViewPr snapToGrid="0">
      <p:cViewPr varScale="1">
        <p:scale>
          <a:sx n="44" d="100"/>
          <a:sy n="44" d="100"/>
        </p:scale>
        <p:origin x="101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C75818-AD26-4478-B269-AFD4C05B00D5}" type="doc">
      <dgm:prSet loTypeId="urn:microsoft.com/office/officeart/2005/8/layout/cycle8" loCatId="cycle" qsTypeId="urn:microsoft.com/office/officeart/2005/8/quickstyle/3d1" qsCatId="3D" csTypeId="urn:microsoft.com/office/officeart/2005/8/colors/accent6_4" csCatId="accent6" phldr="1"/>
      <dgm:spPr/>
    </dgm:pt>
    <dgm:pt modelId="{165A5A6B-9422-4E53-8054-1B301736C8FD}">
      <dgm:prSet phldrT="[Text]"/>
      <dgm:spPr/>
      <dgm:t>
        <a:bodyPr/>
        <a:lstStyle/>
        <a:p>
          <a:r>
            <a:rPr lang="en-US" dirty="0"/>
            <a:t>Build</a:t>
          </a:r>
        </a:p>
      </dgm:t>
    </dgm:pt>
    <dgm:pt modelId="{68D983A4-9865-420F-8A9D-72A700DA7A7E}" type="parTrans" cxnId="{FA82BCC8-C8A3-4C30-87B9-20C8A8F690A2}">
      <dgm:prSet/>
      <dgm:spPr/>
      <dgm:t>
        <a:bodyPr/>
        <a:lstStyle/>
        <a:p>
          <a:endParaRPr lang="en-US"/>
        </a:p>
      </dgm:t>
    </dgm:pt>
    <dgm:pt modelId="{2E2999FA-4ABA-450B-AD41-F9ED5A710115}" type="sibTrans" cxnId="{FA82BCC8-C8A3-4C30-87B9-20C8A8F690A2}">
      <dgm:prSet/>
      <dgm:spPr/>
      <dgm:t>
        <a:bodyPr/>
        <a:lstStyle/>
        <a:p>
          <a:endParaRPr lang="en-US"/>
        </a:p>
      </dgm:t>
    </dgm:pt>
    <dgm:pt modelId="{9A8E96FA-BAEC-4380-8520-7C7FEE24839F}">
      <dgm:prSet phldrT="[Text]"/>
      <dgm:spPr/>
      <dgm:t>
        <a:bodyPr/>
        <a:lstStyle/>
        <a:p>
          <a:r>
            <a:rPr lang="en-US" dirty="0"/>
            <a:t>Test “Feedback”</a:t>
          </a:r>
        </a:p>
      </dgm:t>
    </dgm:pt>
    <dgm:pt modelId="{8F04368A-1102-4E13-B6A8-CF08290DA075}" type="parTrans" cxnId="{54404CF9-FAAE-41B6-BEEE-9C1C74300C7B}">
      <dgm:prSet/>
      <dgm:spPr/>
      <dgm:t>
        <a:bodyPr/>
        <a:lstStyle/>
        <a:p>
          <a:endParaRPr lang="en-US"/>
        </a:p>
      </dgm:t>
    </dgm:pt>
    <dgm:pt modelId="{BA921680-B499-4A3F-A496-768F65ED38F5}" type="sibTrans" cxnId="{54404CF9-FAAE-41B6-BEEE-9C1C74300C7B}">
      <dgm:prSet/>
      <dgm:spPr/>
      <dgm:t>
        <a:bodyPr/>
        <a:lstStyle/>
        <a:p>
          <a:endParaRPr lang="en-US"/>
        </a:p>
      </dgm:t>
    </dgm:pt>
    <dgm:pt modelId="{AC69D80F-B899-49FB-BC09-01A8562ED1AF}">
      <dgm:prSet phldrT="[Text]"/>
      <dgm:spPr/>
      <dgm:t>
        <a:bodyPr/>
        <a:lstStyle/>
        <a:p>
          <a:r>
            <a:rPr lang="en-US" dirty="0"/>
            <a:t>Design	</a:t>
          </a:r>
        </a:p>
      </dgm:t>
    </dgm:pt>
    <dgm:pt modelId="{6BC592E9-B97A-4D0D-91B4-723CDCBC174F}" type="parTrans" cxnId="{E3EC241E-E40D-40D4-B7EA-A480156EF2B8}">
      <dgm:prSet/>
      <dgm:spPr/>
      <dgm:t>
        <a:bodyPr/>
        <a:lstStyle/>
        <a:p>
          <a:endParaRPr lang="en-US"/>
        </a:p>
      </dgm:t>
    </dgm:pt>
    <dgm:pt modelId="{93A19446-4E59-4B7A-8F26-C4AE70223402}" type="sibTrans" cxnId="{E3EC241E-E40D-40D4-B7EA-A480156EF2B8}">
      <dgm:prSet/>
      <dgm:spPr/>
      <dgm:t>
        <a:bodyPr/>
        <a:lstStyle/>
        <a:p>
          <a:endParaRPr lang="en-US"/>
        </a:p>
      </dgm:t>
    </dgm:pt>
    <dgm:pt modelId="{C7349B49-D28F-4429-A0AE-BB639F768C0F}" type="pres">
      <dgm:prSet presAssocID="{1DC75818-AD26-4478-B269-AFD4C05B00D5}" presName="compositeShape" presStyleCnt="0">
        <dgm:presLayoutVars>
          <dgm:chMax val="7"/>
          <dgm:dir/>
          <dgm:resizeHandles val="exact"/>
        </dgm:presLayoutVars>
      </dgm:prSet>
      <dgm:spPr/>
    </dgm:pt>
    <dgm:pt modelId="{F218AED8-7735-4C1A-B64A-64520B557670}" type="pres">
      <dgm:prSet presAssocID="{1DC75818-AD26-4478-B269-AFD4C05B00D5}" presName="wedge1" presStyleLbl="node1" presStyleIdx="0" presStyleCnt="3"/>
      <dgm:spPr/>
    </dgm:pt>
    <dgm:pt modelId="{7EAFC11C-614A-4571-AEA5-1D6144EB81A2}" type="pres">
      <dgm:prSet presAssocID="{1DC75818-AD26-4478-B269-AFD4C05B00D5}" presName="dummy1a" presStyleCnt="0"/>
      <dgm:spPr/>
    </dgm:pt>
    <dgm:pt modelId="{C01D0227-BDFE-428C-A84F-BBBB1296E56C}" type="pres">
      <dgm:prSet presAssocID="{1DC75818-AD26-4478-B269-AFD4C05B00D5}" presName="dummy1b" presStyleCnt="0"/>
      <dgm:spPr/>
    </dgm:pt>
    <dgm:pt modelId="{73A5CEB9-7FC0-4573-ABCD-8884CC64EB15}" type="pres">
      <dgm:prSet presAssocID="{1DC75818-AD26-4478-B269-AFD4C05B00D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B3868B6-57BD-4216-ABC4-A147033D8D55}" type="pres">
      <dgm:prSet presAssocID="{1DC75818-AD26-4478-B269-AFD4C05B00D5}" presName="wedge2" presStyleLbl="node1" presStyleIdx="1" presStyleCnt="3"/>
      <dgm:spPr/>
    </dgm:pt>
    <dgm:pt modelId="{EEBB6434-EE03-4763-BCE6-38C60DE6994E}" type="pres">
      <dgm:prSet presAssocID="{1DC75818-AD26-4478-B269-AFD4C05B00D5}" presName="dummy2a" presStyleCnt="0"/>
      <dgm:spPr/>
    </dgm:pt>
    <dgm:pt modelId="{D246091B-E813-48B6-B28F-A0DCF8ABC42F}" type="pres">
      <dgm:prSet presAssocID="{1DC75818-AD26-4478-B269-AFD4C05B00D5}" presName="dummy2b" presStyleCnt="0"/>
      <dgm:spPr/>
    </dgm:pt>
    <dgm:pt modelId="{2ABA4596-1651-4B41-95DD-8F156A01834D}" type="pres">
      <dgm:prSet presAssocID="{1DC75818-AD26-4478-B269-AFD4C05B00D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38AEB44-A2F9-4C4B-831E-5CDBD882CDBF}" type="pres">
      <dgm:prSet presAssocID="{1DC75818-AD26-4478-B269-AFD4C05B00D5}" presName="wedge3" presStyleLbl="node1" presStyleIdx="2" presStyleCnt="3"/>
      <dgm:spPr/>
    </dgm:pt>
    <dgm:pt modelId="{9606B032-C7A5-4569-966E-40658D9AC7AB}" type="pres">
      <dgm:prSet presAssocID="{1DC75818-AD26-4478-B269-AFD4C05B00D5}" presName="dummy3a" presStyleCnt="0"/>
      <dgm:spPr/>
    </dgm:pt>
    <dgm:pt modelId="{50818E03-BB38-4F2C-9D5E-49B1C6568C21}" type="pres">
      <dgm:prSet presAssocID="{1DC75818-AD26-4478-B269-AFD4C05B00D5}" presName="dummy3b" presStyleCnt="0"/>
      <dgm:spPr/>
    </dgm:pt>
    <dgm:pt modelId="{EBEC2589-35B5-47F9-AB96-00A90B3329A2}" type="pres">
      <dgm:prSet presAssocID="{1DC75818-AD26-4478-B269-AFD4C05B00D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7F3C1A40-3B11-4352-8F62-B44F3CE99A46}" type="pres">
      <dgm:prSet presAssocID="{2E2999FA-4ABA-450B-AD41-F9ED5A710115}" presName="arrowWedge1" presStyleLbl="fgSibTrans2D1" presStyleIdx="0" presStyleCnt="3"/>
      <dgm:spPr/>
    </dgm:pt>
    <dgm:pt modelId="{78254E03-95BE-486E-B16B-443FB1E52ABB}" type="pres">
      <dgm:prSet presAssocID="{BA921680-B499-4A3F-A496-768F65ED38F5}" presName="arrowWedge2" presStyleLbl="fgSibTrans2D1" presStyleIdx="1" presStyleCnt="3"/>
      <dgm:spPr/>
    </dgm:pt>
    <dgm:pt modelId="{C7718A7A-BAA0-4368-905D-08EF8824435E}" type="pres">
      <dgm:prSet presAssocID="{93A19446-4E59-4B7A-8F26-C4AE70223402}" presName="arrowWedge3" presStyleLbl="fgSibTrans2D1" presStyleIdx="2" presStyleCnt="3"/>
      <dgm:spPr/>
    </dgm:pt>
  </dgm:ptLst>
  <dgm:cxnLst>
    <dgm:cxn modelId="{58C73609-F39A-4C1B-AF5F-795D4EE398AA}" type="presOf" srcId="{1DC75818-AD26-4478-B269-AFD4C05B00D5}" destId="{C7349B49-D28F-4429-A0AE-BB639F768C0F}" srcOrd="0" destOrd="0" presId="urn:microsoft.com/office/officeart/2005/8/layout/cycle8"/>
    <dgm:cxn modelId="{E3EC241E-E40D-40D4-B7EA-A480156EF2B8}" srcId="{1DC75818-AD26-4478-B269-AFD4C05B00D5}" destId="{AC69D80F-B899-49FB-BC09-01A8562ED1AF}" srcOrd="2" destOrd="0" parTransId="{6BC592E9-B97A-4D0D-91B4-723CDCBC174F}" sibTransId="{93A19446-4E59-4B7A-8F26-C4AE70223402}"/>
    <dgm:cxn modelId="{FB34B42F-6524-4BF1-A134-28C05FCEED4E}" type="presOf" srcId="{9A8E96FA-BAEC-4380-8520-7C7FEE24839F}" destId="{2ABA4596-1651-4B41-95DD-8F156A01834D}" srcOrd="1" destOrd="0" presId="urn:microsoft.com/office/officeart/2005/8/layout/cycle8"/>
    <dgm:cxn modelId="{E4777968-2656-4272-9A34-8D893BAC8C6D}" type="presOf" srcId="{AC69D80F-B899-49FB-BC09-01A8562ED1AF}" destId="{238AEB44-A2F9-4C4B-831E-5CDBD882CDBF}" srcOrd="0" destOrd="0" presId="urn:microsoft.com/office/officeart/2005/8/layout/cycle8"/>
    <dgm:cxn modelId="{356BDD4B-BF0B-440B-A56B-452858A2FD30}" type="presOf" srcId="{AC69D80F-B899-49FB-BC09-01A8562ED1AF}" destId="{EBEC2589-35B5-47F9-AB96-00A90B3329A2}" srcOrd="1" destOrd="0" presId="urn:microsoft.com/office/officeart/2005/8/layout/cycle8"/>
    <dgm:cxn modelId="{C9283E70-8E0F-42C9-826B-ED9B48C4747C}" type="presOf" srcId="{165A5A6B-9422-4E53-8054-1B301736C8FD}" destId="{73A5CEB9-7FC0-4573-ABCD-8884CC64EB15}" srcOrd="1" destOrd="0" presId="urn:microsoft.com/office/officeart/2005/8/layout/cycle8"/>
    <dgm:cxn modelId="{F2320A53-97A1-4595-B720-3A55905608FA}" type="presOf" srcId="{165A5A6B-9422-4E53-8054-1B301736C8FD}" destId="{F218AED8-7735-4C1A-B64A-64520B557670}" srcOrd="0" destOrd="0" presId="urn:microsoft.com/office/officeart/2005/8/layout/cycle8"/>
    <dgm:cxn modelId="{FA82BCC8-C8A3-4C30-87B9-20C8A8F690A2}" srcId="{1DC75818-AD26-4478-B269-AFD4C05B00D5}" destId="{165A5A6B-9422-4E53-8054-1B301736C8FD}" srcOrd="0" destOrd="0" parTransId="{68D983A4-9865-420F-8A9D-72A700DA7A7E}" sibTransId="{2E2999FA-4ABA-450B-AD41-F9ED5A710115}"/>
    <dgm:cxn modelId="{40D1F3F1-808B-4EEA-8911-5FDC47418383}" type="presOf" srcId="{9A8E96FA-BAEC-4380-8520-7C7FEE24839F}" destId="{FB3868B6-57BD-4216-ABC4-A147033D8D55}" srcOrd="0" destOrd="0" presId="urn:microsoft.com/office/officeart/2005/8/layout/cycle8"/>
    <dgm:cxn modelId="{54404CF9-FAAE-41B6-BEEE-9C1C74300C7B}" srcId="{1DC75818-AD26-4478-B269-AFD4C05B00D5}" destId="{9A8E96FA-BAEC-4380-8520-7C7FEE24839F}" srcOrd="1" destOrd="0" parTransId="{8F04368A-1102-4E13-B6A8-CF08290DA075}" sibTransId="{BA921680-B499-4A3F-A496-768F65ED38F5}"/>
    <dgm:cxn modelId="{22832E0D-8158-4AFB-A774-BE9108669B52}" type="presParOf" srcId="{C7349B49-D28F-4429-A0AE-BB639F768C0F}" destId="{F218AED8-7735-4C1A-B64A-64520B557670}" srcOrd="0" destOrd="0" presId="urn:microsoft.com/office/officeart/2005/8/layout/cycle8"/>
    <dgm:cxn modelId="{1D45355A-9501-4ACC-8061-DA2B8E6921BF}" type="presParOf" srcId="{C7349B49-D28F-4429-A0AE-BB639F768C0F}" destId="{7EAFC11C-614A-4571-AEA5-1D6144EB81A2}" srcOrd="1" destOrd="0" presId="urn:microsoft.com/office/officeart/2005/8/layout/cycle8"/>
    <dgm:cxn modelId="{49ADF5F7-6DA8-4450-A6EE-518CD51DB8F7}" type="presParOf" srcId="{C7349B49-D28F-4429-A0AE-BB639F768C0F}" destId="{C01D0227-BDFE-428C-A84F-BBBB1296E56C}" srcOrd="2" destOrd="0" presId="urn:microsoft.com/office/officeart/2005/8/layout/cycle8"/>
    <dgm:cxn modelId="{A9CC1A22-AB8C-4E32-A7E7-4FF7630FFD90}" type="presParOf" srcId="{C7349B49-D28F-4429-A0AE-BB639F768C0F}" destId="{73A5CEB9-7FC0-4573-ABCD-8884CC64EB15}" srcOrd="3" destOrd="0" presId="urn:microsoft.com/office/officeart/2005/8/layout/cycle8"/>
    <dgm:cxn modelId="{E3E50C3F-5C25-48E4-9B19-1E8E31EF3E35}" type="presParOf" srcId="{C7349B49-D28F-4429-A0AE-BB639F768C0F}" destId="{FB3868B6-57BD-4216-ABC4-A147033D8D55}" srcOrd="4" destOrd="0" presId="urn:microsoft.com/office/officeart/2005/8/layout/cycle8"/>
    <dgm:cxn modelId="{368A824F-E96E-4197-B7DD-4B9BC353EEB5}" type="presParOf" srcId="{C7349B49-D28F-4429-A0AE-BB639F768C0F}" destId="{EEBB6434-EE03-4763-BCE6-38C60DE6994E}" srcOrd="5" destOrd="0" presId="urn:microsoft.com/office/officeart/2005/8/layout/cycle8"/>
    <dgm:cxn modelId="{943D13CD-B515-4CB4-8E9E-B5181E557954}" type="presParOf" srcId="{C7349B49-D28F-4429-A0AE-BB639F768C0F}" destId="{D246091B-E813-48B6-B28F-A0DCF8ABC42F}" srcOrd="6" destOrd="0" presId="urn:microsoft.com/office/officeart/2005/8/layout/cycle8"/>
    <dgm:cxn modelId="{F5299257-0BDC-4058-BC79-B7922969E97E}" type="presParOf" srcId="{C7349B49-D28F-4429-A0AE-BB639F768C0F}" destId="{2ABA4596-1651-4B41-95DD-8F156A01834D}" srcOrd="7" destOrd="0" presId="urn:microsoft.com/office/officeart/2005/8/layout/cycle8"/>
    <dgm:cxn modelId="{CA1D5800-79C7-4889-9A38-F4C17F392F95}" type="presParOf" srcId="{C7349B49-D28F-4429-A0AE-BB639F768C0F}" destId="{238AEB44-A2F9-4C4B-831E-5CDBD882CDBF}" srcOrd="8" destOrd="0" presId="urn:microsoft.com/office/officeart/2005/8/layout/cycle8"/>
    <dgm:cxn modelId="{96B376A4-6FC8-47A5-9393-D1A856C6C72A}" type="presParOf" srcId="{C7349B49-D28F-4429-A0AE-BB639F768C0F}" destId="{9606B032-C7A5-4569-966E-40658D9AC7AB}" srcOrd="9" destOrd="0" presId="urn:microsoft.com/office/officeart/2005/8/layout/cycle8"/>
    <dgm:cxn modelId="{0F6E5691-87AD-41F4-ABA6-657B0EA7622D}" type="presParOf" srcId="{C7349B49-D28F-4429-A0AE-BB639F768C0F}" destId="{50818E03-BB38-4F2C-9D5E-49B1C6568C21}" srcOrd="10" destOrd="0" presId="urn:microsoft.com/office/officeart/2005/8/layout/cycle8"/>
    <dgm:cxn modelId="{49DB98BE-0193-4297-BCD1-DE39CCD697FB}" type="presParOf" srcId="{C7349B49-D28F-4429-A0AE-BB639F768C0F}" destId="{EBEC2589-35B5-47F9-AB96-00A90B3329A2}" srcOrd="11" destOrd="0" presId="urn:microsoft.com/office/officeart/2005/8/layout/cycle8"/>
    <dgm:cxn modelId="{F6521B7A-50B7-48F1-8C37-2A7685A560DF}" type="presParOf" srcId="{C7349B49-D28F-4429-A0AE-BB639F768C0F}" destId="{7F3C1A40-3B11-4352-8F62-B44F3CE99A46}" srcOrd="12" destOrd="0" presId="urn:microsoft.com/office/officeart/2005/8/layout/cycle8"/>
    <dgm:cxn modelId="{75A43141-5CB6-454F-9527-A6321403D0CD}" type="presParOf" srcId="{C7349B49-D28F-4429-A0AE-BB639F768C0F}" destId="{78254E03-95BE-486E-B16B-443FB1E52ABB}" srcOrd="13" destOrd="0" presId="urn:microsoft.com/office/officeart/2005/8/layout/cycle8"/>
    <dgm:cxn modelId="{E5A5746D-6F23-4F81-9B90-5F0322F99336}" type="presParOf" srcId="{C7349B49-D28F-4429-A0AE-BB639F768C0F}" destId="{C7718A7A-BAA0-4368-905D-08EF8824435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8AED8-7735-4C1A-B64A-64520B557670}">
      <dsp:nvSpPr>
        <dsp:cNvPr id="0" name=""/>
        <dsp:cNvSpPr/>
      </dsp:nvSpPr>
      <dsp:spPr>
        <a:xfrm>
          <a:off x="3310798" y="277367"/>
          <a:ext cx="3584448" cy="358444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Build</a:t>
          </a:r>
        </a:p>
      </dsp:txBody>
      <dsp:txXfrm>
        <a:off x="5199887" y="1036929"/>
        <a:ext cx="1280160" cy="1066800"/>
      </dsp:txXfrm>
    </dsp:sp>
    <dsp:sp modelId="{FB3868B6-57BD-4216-ABC4-A147033D8D55}">
      <dsp:nvSpPr>
        <dsp:cNvPr id="0" name=""/>
        <dsp:cNvSpPr/>
      </dsp:nvSpPr>
      <dsp:spPr>
        <a:xfrm>
          <a:off x="3236975" y="405383"/>
          <a:ext cx="3584448" cy="358444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6">
                <a:shade val="50000"/>
                <a:hueOff val="-336019"/>
                <a:satOff val="-16581"/>
                <a:lumOff val="30511"/>
                <a:alphaOff val="0"/>
                <a:shade val="85000"/>
                <a:satMod val="130000"/>
              </a:schemeClr>
            </a:gs>
            <a:gs pos="34000">
              <a:schemeClr val="accent6">
                <a:shade val="50000"/>
                <a:hueOff val="-336019"/>
                <a:satOff val="-16581"/>
                <a:lumOff val="30511"/>
                <a:alphaOff val="0"/>
                <a:shade val="87000"/>
                <a:satMod val="125000"/>
              </a:schemeClr>
            </a:gs>
            <a:gs pos="70000">
              <a:schemeClr val="accent6">
                <a:shade val="50000"/>
                <a:hueOff val="-336019"/>
                <a:satOff val="-16581"/>
                <a:lumOff val="3051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shade val="50000"/>
                <a:hueOff val="-336019"/>
                <a:satOff val="-16581"/>
                <a:lumOff val="3051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Test “Feedback”</a:t>
          </a:r>
        </a:p>
      </dsp:txBody>
      <dsp:txXfrm>
        <a:off x="4090415" y="2731008"/>
        <a:ext cx="1920240" cy="938784"/>
      </dsp:txXfrm>
    </dsp:sp>
    <dsp:sp modelId="{238AEB44-A2F9-4C4B-831E-5CDBD882CDBF}">
      <dsp:nvSpPr>
        <dsp:cNvPr id="0" name=""/>
        <dsp:cNvSpPr/>
      </dsp:nvSpPr>
      <dsp:spPr>
        <a:xfrm>
          <a:off x="3163153" y="277367"/>
          <a:ext cx="3584448" cy="358444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6">
                <a:shade val="50000"/>
                <a:hueOff val="-336019"/>
                <a:satOff val="-16581"/>
                <a:lumOff val="30511"/>
                <a:alphaOff val="0"/>
                <a:shade val="85000"/>
                <a:satMod val="130000"/>
              </a:schemeClr>
            </a:gs>
            <a:gs pos="34000">
              <a:schemeClr val="accent6">
                <a:shade val="50000"/>
                <a:hueOff val="-336019"/>
                <a:satOff val="-16581"/>
                <a:lumOff val="30511"/>
                <a:alphaOff val="0"/>
                <a:shade val="87000"/>
                <a:satMod val="125000"/>
              </a:schemeClr>
            </a:gs>
            <a:gs pos="70000">
              <a:schemeClr val="accent6">
                <a:shade val="50000"/>
                <a:hueOff val="-336019"/>
                <a:satOff val="-16581"/>
                <a:lumOff val="3051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shade val="50000"/>
                <a:hueOff val="-336019"/>
                <a:satOff val="-16581"/>
                <a:lumOff val="3051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Design	</a:t>
          </a:r>
        </a:p>
      </dsp:txBody>
      <dsp:txXfrm>
        <a:off x="3578351" y="1036929"/>
        <a:ext cx="1280160" cy="1066800"/>
      </dsp:txXfrm>
    </dsp:sp>
    <dsp:sp modelId="{7F3C1A40-3B11-4352-8F62-B44F3CE99A46}">
      <dsp:nvSpPr>
        <dsp:cNvPr id="0" name=""/>
        <dsp:cNvSpPr/>
      </dsp:nvSpPr>
      <dsp:spPr>
        <a:xfrm>
          <a:off x="3089200" y="55473"/>
          <a:ext cx="4028236" cy="402823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shade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shade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254E03-95BE-486E-B16B-443FB1E52ABB}">
      <dsp:nvSpPr>
        <dsp:cNvPr id="0" name=""/>
        <dsp:cNvSpPr/>
      </dsp:nvSpPr>
      <dsp:spPr>
        <a:xfrm>
          <a:off x="3015081" y="183262"/>
          <a:ext cx="4028236" cy="402823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6">
                <a:shade val="90000"/>
                <a:hueOff val="-346539"/>
                <a:satOff val="-15624"/>
                <a:lumOff val="24961"/>
                <a:alphaOff val="0"/>
                <a:shade val="85000"/>
                <a:satMod val="130000"/>
              </a:schemeClr>
            </a:gs>
            <a:gs pos="34000">
              <a:schemeClr val="accent6">
                <a:shade val="90000"/>
                <a:hueOff val="-346539"/>
                <a:satOff val="-15624"/>
                <a:lumOff val="24961"/>
                <a:alphaOff val="0"/>
                <a:shade val="87000"/>
                <a:satMod val="125000"/>
              </a:schemeClr>
            </a:gs>
            <a:gs pos="70000">
              <a:schemeClr val="accent6">
                <a:shade val="90000"/>
                <a:hueOff val="-346539"/>
                <a:satOff val="-15624"/>
                <a:lumOff val="2496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shade val="90000"/>
                <a:hueOff val="-346539"/>
                <a:satOff val="-15624"/>
                <a:lumOff val="2496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718A7A-BAA0-4368-905D-08EF8824435E}">
      <dsp:nvSpPr>
        <dsp:cNvPr id="0" name=""/>
        <dsp:cNvSpPr/>
      </dsp:nvSpPr>
      <dsp:spPr>
        <a:xfrm>
          <a:off x="2940963" y="55473"/>
          <a:ext cx="4028236" cy="402823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6">
                <a:shade val="90000"/>
                <a:hueOff val="-346539"/>
                <a:satOff val="-15624"/>
                <a:lumOff val="24961"/>
                <a:alphaOff val="0"/>
                <a:shade val="85000"/>
                <a:satMod val="130000"/>
              </a:schemeClr>
            </a:gs>
            <a:gs pos="34000">
              <a:schemeClr val="accent6">
                <a:shade val="90000"/>
                <a:hueOff val="-346539"/>
                <a:satOff val="-15624"/>
                <a:lumOff val="24961"/>
                <a:alphaOff val="0"/>
                <a:shade val="87000"/>
                <a:satMod val="125000"/>
              </a:schemeClr>
            </a:gs>
            <a:gs pos="70000">
              <a:schemeClr val="accent6">
                <a:shade val="90000"/>
                <a:hueOff val="-346539"/>
                <a:satOff val="-15624"/>
                <a:lumOff val="2496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shade val="90000"/>
                <a:hueOff val="-346539"/>
                <a:satOff val="-15624"/>
                <a:lumOff val="2496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2101B-CD2C-47E2-8C3D-47AF6A60581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0FC7C-3587-459D-8D35-63BAFEA5C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6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E8FA0-45DF-4808-BCF4-73FD54BD69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29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0FC7C-3587-459D-8D35-63BAFEA5C0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3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DE8FA0-45DF-4808-BCF4-73FD54BD69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5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0FC7C-3587-459D-8D35-63BAFEA5C0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05DB37-C1DC-13B8-E703-2E73D4016795}"/>
              </a:ext>
            </a:extLst>
          </p:cNvPr>
          <p:cNvSpPr/>
          <p:nvPr userDrawn="1"/>
        </p:nvSpPr>
        <p:spPr>
          <a:xfrm>
            <a:off x="65317" y="1051080"/>
            <a:ext cx="12126687" cy="672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1AF2C6-46F1-A75B-E89F-9427AC265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657"/>
            <a:ext cx="10515600" cy="10014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A1214-E9FB-FCF9-A59B-0311B782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400"/>
            <a:ext cx="10515600" cy="568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14A25-79C8-E4F6-E3E7-46D8C3DB5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042165"/>
            <a:ext cx="2743200" cy="365125"/>
          </a:xfrm>
        </p:spPr>
        <p:txBody>
          <a:bodyPr/>
          <a:lstStyle/>
          <a:p>
            <a:fld id="{BB9EB3B0-799E-47D2-8965-7C334A9D9F62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E5AF4-E2DA-3454-D088-4503AA22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042165"/>
            <a:ext cx="4114800" cy="365125"/>
          </a:xfrm>
        </p:spPr>
        <p:txBody>
          <a:bodyPr/>
          <a:lstStyle/>
          <a:p>
            <a:r>
              <a:rPr lang="en-US" dirty="0"/>
              <a:t>Copyright Rebecca Brown 2024 |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5EB71-95EB-394D-A038-97FB75B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042165"/>
            <a:ext cx="2743200" cy="365125"/>
          </a:xfrm>
        </p:spPr>
        <p:txBody>
          <a:bodyPr/>
          <a:lstStyle/>
          <a:p>
            <a:fld id="{4DA285F7-9D61-409B-90C9-F6410BE0EBD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B3F68DD-A249-7BA2-7B3A-252C60F61A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53601" y="5475807"/>
            <a:ext cx="1501339" cy="14234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latin typeface="Georgia" panose="02040502050405020303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6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v"/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CF6C2-E14D-AAB3-CED2-A4EE16D28E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0155" y="2108200"/>
            <a:ext cx="6024759" cy="421733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06434A-6CFD-05CF-BFBE-EE707EFAAAD8}"/>
              </a:ext>
            </a:extLst>
          </p:cNvPr>
          <p:cNvSpPr/>
          <p:nvPr userDrawn="1"/>
        </p:nvSpPr>
        <p:spPr>
          <a:xfrm>
            <a:off x="6010973" y="2108199"/>
            <a:ext cx="6163121" cy="432970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8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309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740310"/>
            <a:ext cx="4639736" cy="41287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1740310"/>
            <a:ext cx="4639736" cy="4128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997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644247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497394"/>
            <a:ext cx="4639736" cy="33717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3" y="1644247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497393"/>
            <a:ext cx="4639736" cy="33717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1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602167"/>
            <a:ext cx="10058400" cy="42669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12520" y="144509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v"/>
        <a:defRPr sz="20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foworld.com/article/3271126/what-is-cicd-continuous-integration-and-continuous-delivery-explained.html" TargetMode="External"/><Relationship Id="rId3" Type="http://schemas.openxmlformats.org/officeDocument/2006/relationships/hyperlink" Target="https://www.scrum.org/resources/what-scrum-module" TargetMode="External"/><Relationship Id="rId7" Type="http://schemas.openxmlformats.org/officeDocument/2006/relationships/hyperlink" Target="https://www.atlassian.com/devops/what-is-devops/agile-vs-devop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aledagileframework.com/about/" TargetMode="External"/><Relationship Id="rId5" Type="http://schemas.openxmlformats.org/officeDocument/2006/relationships/hyperlink" Target="https://www.atlassian.com/agile/kanban#:~:text=What%20is%20kanban%3F,of%20work%20at%20any%20time." TargetMode="External"/><Relationship Id="rId4" Type="http://schemas.openxmlformats.org/officeDocument/2006/relationships/hyperlink" Target="https://en.wikipedia.org/wiki/Extreme_programming" TargetMode="External"/><Relationship Id="rId9" Type="http://schemas.openxmlformats.org/officeDocument/2006/relationships/hyperlink" Target="https://www.aha.io/roadmapping/guide/agile/development-methodologie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tlassian.com/agile/product-management/product-roadmap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ductplan.com/glossary/minimum-viable-product/#:~:text=A%20minimum%20viable%20product%2C%20or,iterate%20and%20improve%20the%20product.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odusinstitute.com/blog/agile-information-radiato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tlassian.com/agile/project-management/epics-stories-themes#:~:text=In%20a%20sense%2C%20stories%20and,the%20completion%20of%20an%20epic.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tlassian.com/agile/project-management/user-stories#:~:text=Summary%3A%20A%20user%20story%20is,But%20they're%20not.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l.com/the-ascent/small-business/project-management/articles/agile-ceremonie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ha.io/roadmapping/guide/agile/development-methodologies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a.io/roadmapping/guide/agile/development-methodologies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ha.io/roadmapping/guide/agile/development-methodologies" TargetMode="Externa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ha.io/roadmapping/guide/agile/development-methodologie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ha.io/roadmapping/guide/agile/development-methodologie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gilemanifesto.org/history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sz="6600" dirty="0"/>
              <a:t>Transitioning to Tech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Launching a product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2D6A-5F59-ED2D-94F7-F0677BDB4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Methodologies – Most Popular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55703B-C8F3-5503-8AEB-F396E67886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825651"/>
              </p:ext>
            </p:extLst>
          </p:nvPr>
        </p:nvGraphicFramePr>
        <p:xfrm>
          <a:off x="914083" y="1451181"/>
          <a:ext cx="10714932" cy="4765040"/>
        </p:xfrm>
        <a:graphic>
          <a:graphicData uri="http://schemas.openxmlformats.org/drawingml/2006/table">
            <a:tbl>
              <a:tblPr firstRow="1" bandRow="1"/>
              <a:tblGrid>
                <a:gridCol w="3571644">
                  <a:extLst>
                    <a:ext uri="{9D8B030D-6E8A-4147-A177-3AD203B41FA5}">
                      <a16:colId xmlns:a16="http://schemas.microsoft.com/office/drawing/2014/main" val="491379313"/>
                    </a:ext>
                  </a:extLst>
                </a:gridCol>
                <a:gridCol w="3571644">
                  <a:extLst>
                    <a:ext uri="{9D8B030D-6E8A-4147-A177-3AD203B41FA5}">
                      <a16:colId xmlns:a16="http://schemas.microsoft.com/office/drawing/2014/main" val="320434596"/>
                    </a:ext>
                  </a:extLst>
                </a:gridCol>
                <a:gridCol w="3571644">
                  <a:extLst>
                    <a:ext uri="{9D8B030D-6E8A-4147-A177-3AD203B41FA5}">
                      <a16:colId xmlns:a16="http://schemas.microsoft.com/office/drawing/2014/main" val="3856699966"/>
                    </a:ext>
                  </a:extLst>
                </a:gridCol>
              </a:tblGrid>
              <a:tr h="18729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Advantage: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Iterative development, transparency, adaptability</a:t>
                      </a:r>
                      <a:endParaRPr lang="en-US" dirty="0"/>
                    </a:p>
                    <a:p>
                      <a:r>
                        <a:rPr lang="en-US" b="1" dirty="0"/>
                        <a:t>Roles: </a:t>
                      </a:r>
                      <a:r>
                        <a:rPr lang="en-US" dirty="0"/>
                        <a:t>Scrum Master, Development Team, </a:t>
                      </a:r>
                    </a:p>
                    <a:p>
                      <a:r>
                        <a:rPr lang="en-US" b="1" dirty="0"/>
                        <a:t>Keywords: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Sprint, Daily Standup, Backlog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Advantage: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Iterative development, transparency, adaptability</a:t>
                      </a:r>
                      <a:endParaRPr lang="en-US" dirty="0"/>
                    </a:p>
                    <a:p>
                      <a:r>
                        <a:rPr lang="en-US" b="1" dirty="0"/>
                        <a:t>Roles: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Developer, Tester, Customer, Coach</a:t>
                      </a:r>
                    </a:p>
                    <a:p>
                      <a:r>
                        <a:rPr lang="en-US" b="1" dirty="0"/>
                        <a:t>Keywords: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Pair Programming, Test-Driven Development, Continuous Integration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Advantage</a:t>
                      </a:r>
                      <a:r>
                        <a:rPr lang="en-US" dirty="0"/>
                        <a:t>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Faster feedback, reduced risk, faster time-to-market</a:t>
                      </a:r>
                      <a:endParaRPr lang="en-US" dirty="0"/>
                    </a:p>
                    <a:p>
                      <a:r>
                        <a:rPr lang="en-US" b="1" dirty="0"/>
                        <a:t>Roles</a:t>
                      </a:r>
                      <a:r>
                        <a:rPr lang="en-US" dirty="0"/>
                        <a:t>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Kanban Manager, Team Lead, Project Manager</a:t>
                      </a:r>
                    </a:p>
                    <a:p>
                      <a:r>
                        <a:rPr lang="en-US" b="1" dirty="0"/>
                        <a:t>Keywords</a:t>
                      </a:r>
                      <a:r>
                        <a:rPr lang="en-US" dirty="0"/>
                        <a:t>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Visual Board, Work in Progress (WIP)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624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Scrum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Extreme Programming (XP)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Kanban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651178"/>
                  </a:ext>
                </a:extLst>
              </a:tr>
              <a:tr h="1705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Advantage</a:t>
                      </a:r>
                      <a:r>
                        <a:rPr lang="en-US" dirty="0"/>
                        <a:t>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Scalability, alignment across multiple teams and projects</a:t>
                      </a:r>
                      <a:endParaRPr lang="en-US" dirty="0"/>
                    </a:p>
                    <a:p>
                      <a:r>
                        <a:rPr lang="en-US" b="1" dirty="0"/>
                        <a:t>Roles</a:t>
                      </a:r>
                      <a:r>
                        <a:rPr lang="en-US" dirty="0"/>
                        <a:t>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Release Train Engineer, Product Manager, Agile Team</a:t>
                      </a:r>
                    </a:p>
                    <a:p>
                      <a:r>
                        <a:rPr lang="en-US" b="1" dirty="0"/>
                        <a:t>Keywords</a:t>
                      </a:r>
                      <a:r>
                        <a:rPr lang="en-US" dirty="0"/>
                        <a:t>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Increment, Portfolio Kanban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Advantage</a:t>
                      </a:r>
                      <a:r>
                        <a:rPr lang="en-US" dirty="0"/>
                        <a:t>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Collaboration, automation, faster time-to-market</a:t>
                      </a:r>
                      <a:endParaRPr lang="en-US" dirty="0"/>
                    </a:p>
                    <a:p>
                      <a:r>
                        <a:rPr lang="en-US" b="1" dirty="0"/>
                        <a:t>Roles</a:t>
                      </a:r>
                      <a:r>
                        <a:rPr lang="en-US" dirty="0"/>
                        <a:t>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DevOps Engineer, Site Reliability Engineer, Software Developer</a:t>
                      </a:r>
                    </a:p>
                    <a:p>
                      <a:r>
                        <a:rPr lang="en-US" b="1" dirty="0"/>
                        <a:t>Keywords</a:t>
                      </a:r>
                      <a:r>
                        <a:rPr lang="en-US" dirty="0"/>
                        <a:t>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Automation, Continuous Delivery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Advantage</a:t>
                      </a:r>
                      <a:r>
                        <a:rPr lang="en-US" dirty="0"/>
                        <a:t>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Flow efficiency, flexibility, continuous improvement</a:t>
                      </a:r>
                    </a:p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Build Engineer, Release Manager, DevOps Engineer</a:t>
                      </a:r>
                    </a:p>
                    <a:p>
                      <a:r>
                        <a:rPr lang="en-US" b="1" dirty="0"/>
                        <a:t>Keywords</a:t>
                      </a:r>
                      <a:r>
                        <a:rPr lang="en-US" dirty="0"/>
                        <a:t>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Continuous Integration, Continuous Deployment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877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bg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SAFe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-Scaled Agile Framework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DevOps – Not Agile Per Se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CI/CD – Agile Helper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928214"/>
                  </a:ext>
                </a:extLst>
              </a:tr>
            </a:tbl>
          </a:graphicData>
        </a:graphic>
      </p:graphicFrame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E7F5D698-98EF-AF53-4D89-1E80C3136055}"/>
              </a:ext>
            </a:extLst>
          </p:cNvPr>
          <p:cNvSpPr txBox="1">
            <a:spLocks/>
          </p:cNvSpPr>
          <p:nvPr/>
        </p:nvSpPr>
        <p:spPr>
          <a:xfrm>
            <a:off x="9176273" y="286603"/>
            <a:ext cx="1918447" cy="14382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+mj-lt"/>
                <a:hlinkClick r:id="rId9"/>
              </a:rPr>
              <a:t>12 Agile Methods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4086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42F4B-2F32-0025-C9A1-94D39672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Roadmaps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5F605-2747-CFCD-2BA4-7F27A14E1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product roadmap is a </a:t>
            </a:r>
            <a:r>
              <a:rPr lang="en-US" i="1" dirty="0"/>
              <a:t>high level </a:t>
            </a:r>
            <a:r>
              <a:rPr lang="en-US" dirty="0"/>
              <a:t>plan that delivers on product value but allows for learning, feedback and change</a:t>
            </a:r>
          </a:p>
          <a:p>
            <a:r>
              <a:rPr lang="en-US" dirty="0"/>
              <a:t>High level vision </a:t>
            </a:r>
          </a:p>
          <a:p>
            <a:r>
              <a:rPr lang="en-US" dirty="0"/>
              <a:t>Why and When</a:t>
            </a:r>
          </a:p>
          <a:p>
            <a:r>
              <a:rPr lang="en-US" dirty="0"/>
              <a:t>Provides an Execution Plan, Focusing on the event horizon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39B0DB10-1C99-23AB-1F92-398C2BB0721C}"/>
              </a:ext>
            </a:extLst>
          </p:cNvPr>
          <p:cNvSpPr txBox="1">
            <a:spLocks/>
          </p:cNvSpPr>
          <p:nvPr/>
        </p:nvSpPr>
        <p:spPr>
          <a:xfrm>
            <a:off x="9176273" y="308119"/>
            <a:ext cx="1918447" cy="14382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+mj-lt"/>
                <a:hlinkClick r:id="rId2"/>
              </a:rPr>
              <a:t>Product Roadmaps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2108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ACC29-2C83-236B-1690-143986BFE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Roadmap 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F34DB6-84E7-4808-5698-9D146C41D9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76117"/>
              </p:ext>
            </p:extLst>
          </p:nvPr>
        </p:nvGraphicFramePr>
        <p:xfrm>
          <a:off x="1097280" y="1574800"/>
          <a:ext cx="10058400" cy="35712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3968198184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798010479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455319849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77276199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141504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849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Design UI v1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099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Build Tech Stack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796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Login Page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709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User Profile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625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Create Destination 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603189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61292F-2A1C-DF34-9387-26C24436C49A}"/>
              </a:ext>
            </a:extLst>
          </p:cNvPr>
          <p:cNvSpPr/>
          <p:nvPr/>
        </p:nvSpPr>
        <p:spPr>
          <a:xfrm>
            <a:off x="3550024" y="2022438"/>
            <a:ext cx="2624865" cy="38727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563A97-05A8-D13E-3260-FCA8BCA7290B}"/>
              </a:ext>
            </a:extLst>
          </p:cNvPr>
          <p:cNvSpPr/>
          <p:nvPr/>
        </p:nvSpPr>
        <p:spPr>
          <a:xfrm>
            <a:off x="3089237" y="2696487"/>
            <a:ext cx="4633407" cy="38727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7C4D4F-A3AA-19AB-F8A3-DF305FB101F2}"/>
              </a:ext>
            </a:extLst>
          </p:cNvPr>
          <p:cNvSpPr/>
          <p:nvPr/>
        </p:nvSpPr>
        <p:spPr>
          <a:xfrm>
            <a:off x="5245250" y="3337762"/>
            <a:ext cx="2624865" cy="38727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16E275-2911-EDE1-7454-5FCAA3F19FF4}"/>
              </a:ext>
            </a:extLst>
          </p:cNvPr>
          <p:cNvSpPr/>
          <p:nvPr/>
        </p:nvSpPr>
        <p:spPr>
          <a:xfrm>
            <a:off x="6026972" y="3971817"/>
            <a:ext cx="2624865" cy="38727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389B57-D4D1-F636-FCF4-B73417F82F31}"/>
              </a:ext>
            </a:extLst>
          </p:cNvPr>
          <p:cNvSpPr/>
          <p:nvPr/>
        </p:nvSpPr>
        <p:spPr>
          <a:xfrm>
            <a:off x="6557682" y="4635108"/>
            <a:ext cx="2822986" cy="38727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701E9E-1D00-7963-0ACA-D086E2961F05}"/>
              </a:ext>
            </a:extLst>
          </p:cNvPr>
          <p:cNvCxnSpPr>
            <a:cxnSpLocks/>
          </p:cNvCxnSpPr>
          <p:nvPr/>
        </p:nvCxnSpPr>
        <p:spPr>
          <a:xfrm>
            <a:off x="9429973" y="1979407"/>
            <a:ext cx="43031" cy="3800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FB0D6EC-C725-32EE-5114-86700D1C9ABC}"/>
              </a:ext>
            </a:extLst>
          </p:cNvPr>
          <p:cNvSpPr txBox="1"/>
          <p:nvPr/>
        </p:nvSpPr>
        <p:spPr>
          <a:xfrm>
            <a:off x="7722645" y="5314278"/>
            <a:ext cx="185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Release 1.0 MVP</a:t>
            </a:r>
          </a:p>
        </p:txBody>
      </p:sp>
    </p:spTree>
    <p:extLst>
      <p:ext uri="{BB962C8B-B14F-4D97-AF65-F5344CB8AC3E}">
        <p14:creationId xmlns:p14="http://schemas.microsoft.com/office/powerpoint/2010/main" val="470247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C69A3-132B-EED9-3AEF-39474D70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D6904-17D0-ED3B-DF56-6E575CC35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02168"/>
            <a:ext cx="10058400" cy="3981052"/>
          </a:xfrm>
        </p:spPr>
        <p:txBody>
          <a:bodyPr/>
          <a:lstStyle/>
          <a:p>
            <a:r>
              <a:rPr lang="en-US" dirty="0"/>
              <a:t>Minimal Viable Products – what’s the least we can do to get a product created?</a:t>
            </a:r>
          </a:p>
          <a:p>
            <a:pPr lvl="1"/>
            <a:r>
              <a:rPr lang="en-US" dirty="0"/>
              <a:t>Get early feedback</a:t>
            </a:r>
          </a:p>
          <a:p>
            <a:pPr lvl="1"/>
            <a:r>
              <a:rPr lang="en-US" dirty="0"/>
              <a:t>Pivot if product is failing</a:t>
            </a:r>
          </a:p>
          <a:p>
            <a:pPr lvl="1"/>
            <a:r>
              <a:rPr lang="en-US" dirty="0"/>
              <a:t>Expose and mitigate risk early</a:t>
            </a:r>
          </a:p>
          <a:p>
            <a:r>
              <a:rPr lang="en-US" dirty="0"/>
              <a:t>They don’t have to be a fully automated solution</a:t>
            </a:r>
          </a:p>
          <a:p>
            <a:pPr lvl="1"/>
            <a:r>
              <a:rPr lang="en-US" dirty="0"/>
              <a:t>Low budget “bets”</a:t>
            </a:r>
          </a:p>
          <a:p>
            <a:pPr lvl="1"/>
            <a:r>
              <a:rPr lang="en-US" dirty="0"/>
              <a:t>Allow for learning before solving the entire problem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“Self driving” user experience feedback (true story!)</a:t>
            </a:r>
          </a:p>
          <a:p>
            <a:pPr lvl="1"/>
            <a:r>
              <a:rPr lang="en-US" dirty="0"/>
              <a:t>Fake website “interactions” powered by real people – chat bot, “automated emails”</a:t>
            </a:r>
          </a:p>
          <a:p>
            <a:pPr lvl="1"/>
            <a:endParaRPr lang="en-US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1F8000DD-89A9-7AB7-7AA0-34C61A4BA87B}"/>
              </a:ext>
            </a:extLst>
          </p:cNvPr>
          <p:cNvSpPr txBox="1">
            <a:spLocks/>
          </p:cNvSpPr>
          <p:nvPr/>
        </p:nvSpPr>
        <p:spPr>
          <a:xfrm>
            <a:off x="9176273" y="286603"/>
            <a:ext cx="1918447" cy="14382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+mj-lt"/>
                <a:hlinkClick r:id="rId2"/>
              </a:rPr>
              <a:t>Minimal Viable Product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513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34D56-EE26-BE5A-965D-A1C069051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EC570B-20F3-E95A-B24E-71207833E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Radiator – Context, Actual to Plan, Quick Status, Team Focus</a:t>
            </a:r>
          </a:p>
          <a:p>
            <a:r>
              <a:rPr lang="en-US" dirty="0"/>
              <a:t>Software:</a:t>
            </a:r>
          </a:p>
          <a:p>
            <a:pPr lvl="1"/>
            <a:r>
              <a:rPr lang="en-US" dirty="0"/>
              <a:t>Rally</a:t>
            </a:r>
          </a:p>
          <a:p>
            <a:pPr lvl="1"/>
            <a:r>
              <a:rPr lang="en-US" dirty="0"/>
              <a:t>Jira</a:t>
            </a:r>
          </a:p>
          <a:p>
            <a:pPr lvl="2"/>
            <a:r>
              <a:rPr lang="en-US" sz="1800" dirty="0"/>
              <a:t>House roadmaps</a:t>
            </a:r>
          </a:p>
          <a:p>
            <a:pPr lvl="2"/>
            <a:r>
              <a:rPr lang="en-US" sz="1800" dirty="0"/>
              <a:t>Stories and epics (next up)</a:t>
            </a:r>
          </a:p>
          <a:p>
            <a:pPr lvl="2"/>
            <a:r>
              <a:rPr lang="en-US" sz="1800" dirty="0"/>
              <a:t>Reports such as burn rate, velocity</a:t>
            </a:r>
          </a:p>
          <a:p>
            <a:endParaRPr lang="en-U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9829344F-40F6-417F-9126-82E20320359B}"/>
              </a:ext>
            </a:extLst>
          </p:cNvPr>
          <p:cNvSpPr txBox="1">
            <a:spLocks/>
          </p:cNvSpPr>
          <p:nvPr/>
        </p:nvSpPr>
        <p:spPr>
          <a:xfrm>
            <a:off x="9176273" y="286603"/>
            <a:ext cx="1918447" cy="14382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+mj-lt"/>
                <a:hlinkClick r:id="rId2"/>
              </a:rPr>
              <a:t>Information Radiator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2242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F9EAE-3531-B7B6-E311-E65ECB2ED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Initiative, Epics, Stories, Tasks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158B7A-B487-00D3-F50A-608CE49A5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931199"/>
            <a:ext cx="10058400" cy="19378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Each organization has their own rules, timeframes, and ways of splitting up the work</a:t>
            </a:r>
          </a:p>
          <a:p>
            <a:pPr marL="0" indent="0">
              <a:buNone/>
            </a:pPr>
            <a:r>
              <a:rPr lang="en-US" dirty="0"/>
              <a:t>Atomize development work – associate it to a product or a major effort</a:t>
            </a:r>
          </a:p>
          <a:p>
            <a:pPr marL="0" indent="0">
              <a:buNone/>
            </a:pPr>
            <a:r>
              <a:rPr lang="en-US" dirty="0"/>
              <a:t>Stories are the most important for the development team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DC16F69D-1827-E637-7663-CEB440951DEE}"/>
              </a:ext>
            </a:extLst>
          </p:cNvPr>
          <p:cNvSpPr txBox="1">
            <a:spLocks/>
          </p:cNvSpPr>
          <p:nvPr/>
        </p:nvSpPr>
        <p:spPr>
          <a:xfrm>
            <a:off x="9176273" y="286603"/>
            <a:ext cx="1918447" cy="14382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+mj-lt"/>
                <a:hlinkClick r:id="rId2"/>
              </a:rPr>
              <a:t>Overview of Sagas, Epics, Stories</a:t>
            </a:r>
            <a:endParaRPr lang="en-US" sz="14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264FBA-D858-90C3-8E1C-FD8D9FBC05E5}"/>
              </a:ext>
            </a:extLst>
          </p:cNvPr>
          <p:cNvSpPr/>
          <p:nvPr/>
        </p:nvSpPr>
        <p:spPr>
          <a:xfrm>
            <a:off x="1127760" y="1505348"/>
            <a:ext cx="9592244" cy="6461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Initiative (Saga)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39CD0C-3BBE-C490-19AA-AC8DBC0FB877}"/>
              </a:ext>
            </a:extLst>
          </p:cNvPr>
          <p:cNvSpPr/>
          <p:nvPr/>
        </p:nvSpPr>
        <p:spPr>
          <a:xfrm>
            <a:off x="1127760" y="2280621"/>
            <a:ext cx="4745915" cy="64618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Epic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655C10-2AB2-E947-6594-F629CF30F6B0}"/>
              </a:ext>
            </a:extLst>
          </p:cNvPr>
          <p:cNvSpPr/>
          <p:nvPr/>
        </p:nvSpPr>
        <p:spPr>
          <a:xfrm>
            <a:off x="6096001" y="2280620"/>
            <a:ext cx="4624003" cy="64618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Epic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39D46D-6F13-57EB-F4B6-0EBC288BC222}"/>
              </a:ext>
            </a:extLst>
          </p:cNvPr>
          <p:cNvSpPr/>
          <p:nvPr/>
        </p:nvSpPr>
        <p:spPr>
          <a:xfrm>
            <a:off x="1127760" y="3055894"/>
            <a:ext cx="1023769" cy="64618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Story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5AE910-6528-D5F7-B068-ED5E1CDC0D3F}"/>
              </a:ext>
            </a:extLst>
          </p:cNvPr>
          <p:cNvSpPr/>
          <p:nvPr/>
        </p:nvSpPr>
        <p:spPr>
          <a:xfrm>
            <a:off x="2194561" y="3055893"/>
            <a:ext cx="1023769" cy="64618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Story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F009BE-0934-5946-C720-4C7645E2A660}"/>
              </a:ext>
            </a:extLst>
          </p:cNvPr>
          <p:cNvSpPr/>
          <p:nvPr/>
        </p:nvSpPr>
        <p:spPr>
          <a:xfrm>
            <a:off x="3261362" y="3055893"/>
            <a:ext cx="1023769" cy="64618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Story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9B8A0-4BD9-77D7-C5C6-AC2B87BCF95E}"/>
              </a:ext>
            </a:extLst>
          </p:cNvPr>
          <p:cNvSpPr/>
          <p:nvPr/>
        </p:nvSpPr>
        <p:spPr>
          <a:xfrm>
            <a:off x="4328163" y="3055894"/>
            <a:ext cx="1023769" cy="64618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Story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74D680-73A7-38A3-1FE2-B12A38C12EDD}"/>
              </a:ext>
            </a:extLst>
          </p:cNvPr>
          <p:cNvSpPr/>
          <p:nvPr/>
        </p:nvSpPr>
        <p:spPr>
          <a:xfrm>
            <a:off x="5394964" y="3055893"/>
            <a:ext cx="1023769" cy="64618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Story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509385-6F94-E5C8-30CB-E69901721136}"/>
              </a:ext>
            </a:extLst>
          </p:cNvPr>
          <p:cNvSpPr/>
          <p:nvPr/>
        </p:nvSpPr>
        <p:spPr>
          <a:xfrm>
            <a:off x="6461765" y="3055893"/>
            <a:ext cx="1023769" cy="64618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Story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49A0CB-9403-E4F8-398A-C3988B2835D9}"/>
              </a:ext>
            </a:extLst>
          </p:cNvPr>
          <p:cNvSpPr/>
          <p:nvPr/>
        </p:nvSpPr>
        <p:spPr>
          <a:xfrm>
            <a:off x="7562633" y="3055893"/>
            <a:ext cx="1023769" cy="64618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Story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9FB7B1-FD64-B1E9-F246-07564E9D544D}"/>
              </a:ext>
            </a:extLst>
          </p:cNvPr>
          <p:cNvSpPr/>
          <p:nvPr/>
        </p:nvSpPr>
        <p:spPr>
          <a:xfrm>
            <a:off x="8629434" y="3055892"/>
            <a:ext cx="1023769" cy="64618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Story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18C684-0046-BFB1-45C5-C99683973B5E}"/>
              </a:ext>
            </a:extLst>
          </p:cNvPr>
          <p:cNvSpPr/>
          <p:nvPr/>
        </p:nvSpPr>
        <p:spPr>
          <a:xfrm>
            <a:off x="9696235" y="3055892"/>
            <a:ext cx="1023769" cy="64618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Story</a:t>
            </a:r>
          </a:p>
        </p:txBody>
      </p:sp>
    </p:spTree>
    <p:extLst>
      <p:ext uri="{BB962C8B-B14F-4D97-AF65-F5344CB8AC3E}">
        <p14:creationId xmlns:p14="http://schemas.microsoft.com/office/powerpoint/2010/main" val="2693453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7A79B-C991-B8CF-8859-CBDB27F3A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Format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908ECC18-3B87-00E6-CEC5-52624E6F1C64}"/>
              </a:ext>
            </a:extLst>
          </p:cNvPr>
          <p:cNvSpPr txBox="1">
            <a:spLocks/>
          </p:cNvSpPr>
          <p:nvPr/>
        </p:nvSpPr>
        <p:spPr>
          <a:xfrm>
            <a:off x="9176273" y="286603"/>
            <a:ext cx="1918447" cy="14382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+mj-lt"/>
                <a:hlinkClick r:id="rId2"/>
              </a:rPr>
              <a:t>Story Format</a:t>
            </a:r>
            <a:endParaRPr lang="en-US" sz="1400" dirty="0"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E06404-B4B4-557C-4FFC-03500F402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02168"/>
            <a:ext cx="10058400" cy="1485278"/>
          </a:xfrm>
        </p:spPr>
        <p:txBody>
          <a:bodyPr/>
          <a:lstStyle/>
          <a:p>
            <a:r>
              <a:rPr lang="en-US" dirty="0"/>
              <a:t>Stories describe the user’s desired solution and why it’s important</a:t>
            </a:r>
          </a:p>
          <a:p>
            <a:r>
              <a:rPr lang="en-US" dirty="0"/>
              <a:t>An atomic unit of user value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D36B5D-1C39-9949-8EAF-AC20636A6AAF}"/>
              </a:ext>
            </a:extLst>
          </p:cNvPr>
          <p:cNvSpPr/>
          <p:nvPr/>
        </p:nvSpPr>
        <p:spPr>
          <a:xfrm>
            <a:off x="2027389" y="2967335"/>
            <a:ext cx="813722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As a __(role/persona) 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I want </a:t>
            </a:r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__(desired features) 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So that __</a:t>
            </a:r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(goal)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5507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33C7F-AEA9-E774-AA21-F88386551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208546" cy="1001423"/>
          </a:xfrm>
        </p:spPr>
        <p:txBody>
          <a:bodyPr>
            <a:normAutofit/>
          </a:bodyPr>
          <a:lstStyle/>
          <a:p>
            <a:r>
              <a:rPr lang="en-US" dirty="0"/>
              <a:t>Iterations, Ceremonies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58449-1CAB-A3B8-F9D3-63FDFE768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potential releasable shipment of software is released every 1-3 weeks</a:t>
            </a:r>
          </a:p>
          <a:p>
            <a:r>
              <a:rPr lang="en-US" dirty="0"/>
              <a:t>Working code that delivers incremental value, even if it’s to learn or expose risk early</a:t>
            </a:r>
          </a:p>
          <a:p>
            <a:r>
              <a:rPr lang="en-US" dirty="0"/>
              <a:t>Provides an opportunity for feedback </a:t>
            </a:r>
          </a:p>
          <a:p>
            <a:r>
              <a:rPr lang="en-US" dirty="0"/>
              <a:t>Ceremonies within the iteration (warning-terms can vary):</a:t>
            </a:r>
          </a:p>
          <a:p>
            <a:pPr lvl="1"/>
            <a:r>
              <a:rPr lang="en-US" dirty="0"/>
              <a:t>Iteration or Sprint Planning</a:t>
            </a:r>
          </a:p>
          <a:p>
            <a:pPr lvl="1"/>
            <a:r>
              <a:rPr lang="en-US" dirty="0"/>
              <a:t>Daily Stand up</a:t>
            </a:r>
          </a:p>
          <a:p>
            <a:pPr lvl="1"/>
            <a:r>
              <a:rPr lang="en-US" dirty="0"/>
              <a:t>Backlog Grooming</a:t>
            </a:r>
          </a:p>
          <a:p>
            <a:pPr lvl="1"/>
            <a:r>
              <a:rPr lang="en-US" dirty="0"/>
              <a:t>Show and Tell or Demo</a:t>
            </a:r>
          </a:p>
          <a:p>
            <a:pPr lvl="1"/>
            <a:r>
              <a:rPr lang="en-US" dirty="0"/>
              <a:t>Retrospective</a:t>
            </a:r>
          </a:p>
          <a:p>
            <a:r>
              <a:rPr lang="en-US" dirty="0"/>
              <a:t>Wash, rinse and repeat – defining a self learning, repeatable and sustainable method for delivering software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7481A8EC-A906-0800-2866-6D2A7A4D10EB}"/>
              </a:ext>
            </a:extLst>
          </p:cNvPr>
          <p:cNvSpPr txBox="1">
            <a:spLocks/>
          </p:cNvSpPr>
          <p:nvPr/>
        </p:nvSpPr>
        <p:spPr>
          <a:xfrm>
            <a:off x="9176273" y="318877"/>
            <a:ext cx="1918447" cy="14382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+mj-lt"/>
                <a:hlinkClick r:id="rId2"/>
              </a:rPr>
              <a:t>Agile Ceremonies</a:t>
            </a:r>
            <a:endParaRPr lang="en-US" sz="1400" dirty="0">
              <a:latin typeface="+mj-lt"/>
            </a:endParaRPr>
          </a:p>
          <a:p>
            <a:pPr algn="r"/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4482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C794-ED76-8C23-57AA-B60670D5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</a:t>
            </a:r>
            <a:r>
              <a:rPr lang="en-US"/>
              <a:t>play – Welcome to the Factory!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4DFB749-FA7A-9787-26A8-2404BB7AE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78" y="1168400"/>
            <a:ext cx="10114844" cy="56896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5D098-5863-DD6B-16F2-41201E60A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C366-294C-4DA4-989F-AC03AB12FCC5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00404-233A-F526-4819-6F807227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Rebecca Brown 2024 |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6B222-13EE-00BE-297D-828146FDE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85F7-9D61-409B-90C9-F6410BE0EBDC}" type="slidenum">
              <a:rPr lang="en-US" smtClean="0"/>
              <a:t>18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49AD37-BC18-05F6-6A0A-BB20131B3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859" y="2806700"/>
            <a:ext cx="2761176" cy="414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2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5D67D-4A79-144E-8DF5-842C7B55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Our Team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CCE2E12-A5A9-7AA6-F2B3-436A83C0CB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168400"/>
          <a:ext cx="105156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63583069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005533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7734365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26673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Product Owner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Product Manager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Data Scientist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Tech Anchor</a:t>
                      </a:r>
                    </a:p>
                    <a:p>
                      <a:endParaRPr lang="en-US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875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Founder/Business Lead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Product Designer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Release Engineer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Front End Developer</a:t>
                      </a:r>
                    </a:p>
                    <a:p>
                      <a:endParaRPr lang="en-US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838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Quality Assurance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Back End Developer</a:t>
                      </a:r>
                    </a:p>
                    <a:p>
                      <a:endParaRPr lang="en-US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30642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DF92F-3820-3E5A-1A2A-4CE87A76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B3B0-799E-47D2-8965-7C334A9D9F62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9753A-29CD-63BF-013D-56095A0A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Rebecca Brown 2024 |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EBA86-427A-7733-447B-AAC5973B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85F7-9D61-409B-90C9-F6410BE0EBDC}" type="slidenum">
              <a:rPr lang="en-US" smtClean="0"/>
              <a:t>19</a:t>
            </a:fld>
            <a:endParaRPr lang="en-US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E3AA0DD5-19CC-5D87-DBFA-59E3389EE641}"/>
              </a:ext>
            </a:extLst>
          </p:cNvPr>
          <p:cNvSpPr txBox="1">
            <a:spLocks/>
          </p:cNvSpPr>
          <p:nvPr/>
        </p:nvSpPr>
        <p:spPr>
          <a:xfrm>
            <a:off x="9176273" y="286603"/>
            <a:ext cx="1918447" cy="14382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+mj-lt"/>
                <a:hlinkClick r:id="rId2"/>
              </a:rPr>
              <a:t>12 Agile Methods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12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A7DCC-B782-FED5-5C4E-763D4071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06423-2B9F-E34C-8759-9C118F23F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647" y="1602167"/>
            <a:ext cx="4970032" cy="4266925"/>
          </a:xfrm>
        </p:spPr>
        <p:txBody>
          <a:bodyPr/>
          <a:lstStyle/>
          <a:p>
            <a:pPr lvl="1"/>
            <a:r>
              <a:rPr lang="en-US" dirty="0"/>
              <a:t>EU may sue large tech for stifling competition</a:t>
            </a:r>
          </a:p>
          <a:p>
            <a:pPr lvl="1"/>
            <a:r>
              <a:rPr lang="en-US" dirty="0"/>
              <a:t>The algorithm lawsuits have begun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C77E7-640A-D7EB-6402-E6ED5D50D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C76E-5E1B-4224-A490-E8D98FE302A8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DCC18-9D6D-3DA4-1948-6EA586F4A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Rebecca Brown 2024 |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E0AE7-D671-C8BD-42F7-05835A8F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85F7-9D61-409B-90C9-F6410BE0EBDC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B726B0-C481-63F1-05E4-2F3F83602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9372">
            <a:off x="894433" y="1337031"/>
            <a:ext cx="5160230" cy="2079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85D859-19BD-3BB1-2954-DDE2EFF65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212" y="3465305"/>
            <a:ext cx="5853889" cy="2861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D2AA7D-1894-B360-2D82-9762CB82B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2675">
            <a:off x="6298431" y="3203359"/>
            <a:ext cx="5423726" cy="2166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6663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B34C818-D3E9-FD62-C17B-4019A74F8757}"/>
              </a:ext>
            </a:extLst>
          </p:cNvPr>
          <p:cNvGrpSpPr/>
          <p:nvPr/>
        </p:nvGrpSpPr>
        <p:grpSpPr>
          <a:xfrm>
            <a:off x="6613763" y="2177143"/>
            <a:ext cx="5159829" cy="3842657"/>
            <a:chOff x="6357257" y="3015343"/>
            <a:chExt cx="5159829" cy="38426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EB26B6-499E-A856-FDD7-EE92B6410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2571" y="3069771"/>
              <a:ext cx="5050972" cy="378822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5662E3-2342-5A1C-92C5-AC05797ECAF4}"/>
                </a:ext>
              </a:extLst>
            </p:cNvPr>
            <p:cNvSpPr/>
            <p:nvPr/>
          </p:nvSpPr>
          <p:spPr>
            <a:xfrm>
              <a:off x="6357257" y="3015343"/>
              <a:ext cx="5159829" cy="3842657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14BCC9-C8CC-1AAD-18FD-98D00C64E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our Travel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BFE5F-6A41-FEAC-2DED-C3EC11F4B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MVPs – what could we do fast and cheap?</a:t>
            </a:r>
          </a:p>
          <a:p>
            <a:r>
              <a:rPr lang="en-US" dirty="0"/>
              <a:t>Roadmap – Q1 </a:t>
            </a:r>
          </a:p>
          <a:p>
            <a:r>
              <a:rPr lang="en-US" dirty="0"/>
              <a:t>Iterations – cadence for team</a:t>
            </a:r>
          </a:p>
          <a:p>
            <a:r>
              <a:rPr lang="en-US" dirty="0"/>
              <a:t>Backlogs - groom</a:t>
            </a:r>
          </a:p>
          <a:p>
            <a:r>
              <a:rPr lang="en-US" dirty="0"/>
              <a:t>Stories – write some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DABCB-C566-8F0C-FE56-93753237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E601-D849-4F98-89F2-42AB4716CE66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3B432-ACBA-8FD0-041C-139BB2C77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Rebecca Brown 2024 |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29A59-0B70-3B3C-80FA-3F4756B8C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85F7-9D61-409B-90C9-F6410BE0EBDC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6F841F-EE73-AC26-221C-FB837AF69B65}"/>
              </a:ext>
            </a:extLst>
          </p:cNvPr>
          <p:cNvSpPr txBox="1">
            <a:spLocks/>
          </p:cNvSpPr>
          <p:nvPr/>
        </p:nvSpPr>
        <p:spPr>
          <a:xfrm>
            <a:off x="9176273" y="286603"/>
            <a:ext cx="1918447" cy="14382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+mj-lt"/>
                <a:hlinkClick r:id="rId3"/>
              </a:rPr>
              <a:t>12 Agile Methods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5678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1F9D-7317-4D8A-6303-41BC91E1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AE7A7-61DF-7EDE-6318-D664D7FFA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Let’s define the question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6AC80-0D77-3F50-F166-C38D8D10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EA48-A74C-4C5F-BC00-C8CDAE071072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5035C-630A-23B9-597B-1EF4D7B2B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Rebecca Brown 2024 |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4CC3F-F7FF-C472-25EA-04D1B3E9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85F7-9D61-409B-90C9-F6410BE0EBDC}" type="slidenum">
              <a:rPr lang="en-US" smtClean="0"/>
              <a:t>21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DFB5BB-FB0A-4C58-5F24-9FEA6A49B952}"/>
              </a:ext>
            </a:extLst>
          </p:cNvPr>
          <p:cNvSpPr txBox="1">
            <a:spLocks/>
          </p:cNvSpPr>
          <p:nvPr/>
        </p:nvSpPr>
        <p:spPr>
          <a:xfrm>
            <a:off x="5802086" y="722086"/>
            <a:ext cx="5421086" cy="2413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As a….</a:t>
            </a:r>
          </a:p>
          <a:p>
            <a:pPr marL="0" indent="0">
              <a:buNone/>
            </a:pPr>
            <a:r>
              <a:rPr lang="en-US" dirty="0"/>
              <a:t>I want to…</a:t>
            </a:r>
          </a:p>
          <a:p>
            <a:pPr marL="0" indent="0">
              <a:buNone/>
            </a:pPr>
            <a:r>
              <a:rPr lang="en-US" dirty="0"/>
              <a:t>So that….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534A640-8BD2-A63F-AF9A-D2E6718E54B0}"/>
              </a:ext>
            </a:extLst>
          </p:cNvPr>
          <p:cNvSpPr txBox="1">
            <a:spLocks/>
          </p:cNvSpPr>
          <p:nvPr/>
        </p:nvSpPr>
        <p:spPr>
          <a:xfrm>
            <a:off x="9176273" y="286603"/>
            <a:ext cx="1918447" cy="14382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+mj-lt"/>
                <a:hlinkClick r:id="rId2"/>
              </a:rPr>
              <a:t>12 Agile Methods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4980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3ED0B-B99A-2319-B0A6-B585A798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Agile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C4734-23E0-1E0E-F6E0-7C4950979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Agility methods, terms, and roles have a lot of cross over</a:t>
            </a:r>
          </a:p>
          <a:p>
            <a:r>
              <a:rPr lang="en-US" dirty="0"/>
              <a:t>Your organization will have it’s flavor</a:t>
            </a:r>
          </a:p>
          <a:p>
            <a:r>
              <a:rPr lang="en-US" dirty="0"/>
              <a:t>Stay open and flexible through your career</a:t>
            </a:r>
          </a:p>
          <a:p>
            <a:r>
              <a:rPr lang="en-US" dirty="0"/>
              <a:t>Remember the original manifesto – adapt the attitude of agility to the situation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49C53-E0F8-D925-A7BA-E9CC33D51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Vs. Doing Agile</a:t>
            </a:r>
          </a:p>
        </p:txBody>
      </p:sp>
    </p:spTree>
    <p:extLst>
      <p:ext uri="{BB962C8B-B14F-4D97-AF65-F5344CB8AC3E}">
        <p14:creationId xmlns:p14="http://schemas.microsoft.com/office/powerpoint/2010/main" val="2583128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82F1-D70E-8051-BF26-B32B4DBA2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B7DBD-132B-5278-2C07-F5166851E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our roadmap?</a:t>
            </a:r>
          </a:p>
          <a:p>
            <a:r>
              <a:rPr lang="en-US" dirty="0"/>
              <a:t>What are some epics?</a:t>
            </a:r>
          </a:p>
          <a:p>
            <a:r>
              <a:rPr lang="en-US" dirty="0"/>
              <a:t>What iteration cadence would work for us?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132C4-A599-5A98-199C-6B9E66F00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14F3-E287-422D-A9A7-66A0289EEA8E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C1C80-FAC5-DC87-0189-12280EE67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Rebecca Brown 2024 |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8C606-A5E8-455A-EBE0-C2E9D0A34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85F7-9D61-409B-90C9-F6410BE0EBDC}" type="slidenum">
              <a:rPr lang="en-US" smtClean="0"/>
              <a:t>23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68A3D4-44D2-BE62-DDAC-22393F6F645F}"/>
              </a:ext>
            </a:extLst>
          </p:cNvPr>
          <p:cNvSpPr txBox="1">
            <a:spLocks/>
          </p:cNvSpPr>
          <p:nvPr/>
        </p:nvSpPr>
        <p:spPr>
          <a:xfrm>
            <a:off x="9176273" y="286603"/>
            <a:ext cx="1918447" cy="14382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+mj-lt"/>
                <a:hlinkClick r:id="rId2"/>
              </a:rPr>
              <a:t>12 Agile Methods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9476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E0FDE-D9BF-A15C-A328-BDB864F7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Discuss!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D6CA0-BFB5-D621-DA01-B2B5314C0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658" y="1602167"/>
            <a:ext cx="6551022" cy="4266925"/>
          </a:xfrm>
        </p:spPr>
        <p:txBody>
          <a:bodyPr/>
          <a:lstStyle/>
          <a:p>
            <a:r>
              <a:rPr lang="en-US" dirty="0"/>
              <a:t>Have you seen this in your experience?</a:t>
            </a:r>
          </a:p>
          <a:p>
            <a:r>
              <a:rPr lang="en-US" dirty="0"/>
              <a:t>How might this inform your work?</a:t>
            </a:r>
          </a:p>
          <a:p>
            <a:r>
              <a:rPr lang="en-US" dirty="0"/>
              <a:t>What part of the product work would you be interested in?</a:t>
            </a:r>
          </a:p>
          <a:p>
            <a:r>
              <a:rPr lang="en-US" dirty="0"/>
              <a:t>How’d we do on our curated roadmap?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02C1B-5E34-395B-1B27-230049B47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1874-E65D-4F23-BA5A-212178CE0957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517BB-CE2C-01CE-2A8C-CEB2CDFA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Rebecca Brown 2024 |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1474F-A898-F722-698A-760C15F29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85F7-9D61-409B-90C9-F6410BE0EBDC}" type="slidenum">
              <a:rPr lang="en-US" smtClean="0"/>
              <a:t>24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F4F5D1-C681-26F0-CA22-EE6212943415}"/>
              </a:ext>
            </a:extLst>
          </p:cNvPr>
          <p:cNvGrpSpPr/>
          <p:nvPr/>
        </p:nvGrpSpPr>
        <p:grpSpPr>
          <a:xfrm>
            <a:off x="478972" y="3298224"/>
            <a:ext cx="11396637" cy="3023959"/>
            <a:chOff x="489857" y="3601141"/>
            <a:chExt cx="11396637" cy="302395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A0E3DF5-C7DA-CEA0-2044-D449A1294756}"/>
                </a:ext>
              </a:extLst>
            </p:cNvPr>
            <p:cNvSpPr/>
            <p:nvPr/>
          </p:nvSpPr>
          <p:spPr>
            <a:xfrm>
              <a:off x="489857" y="3601141"/>
              <a:ext cx="2253343" cy="404799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Skills Assessment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8D2ED23-8EBE-FCEA-627B-2F8C26EBCF74}"/>
                </a:ext>
              </a:extLst>
            </p:cNvPr>
            <p:cNvSpPr/>
            <p:nvPr/>
          </p:nvSpPr>
          <p:spPr>
            <a:xfrm>
              <a:off x="762000" y="4027712"/>
              <a:ext cx="2253343" cy="404799"/>
            </a:xfrm>
            <a:prstGeom prst="roundRect">
              <a:avLst/>
            </a:prstGeom>
            <a:solidFill>
              <a:srgbClr val="00FFFF">
                <a:alpha val="4980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Ideal Roles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9F347A1-EA19-BCBD-137F-71A5DBD84E8E}"/>
                </a:ext>
              </a:extLst>
            </p:cNvPr>
            <p:cNvSpPr/>
            <p:nvPr/>
          </p:nvSpPr>
          <p:spPr>
            <a:xfrm>
              <a:off x="1328410" y="4455349"/>
              <a:ext cx="3287133" cy="404799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Learning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B4D498D-6402-8232-B963-598EB7B9F0EE}"/>
                </a:ext>
              </a:extLst>
            </p:cNvPr>
            <p:cNvSpPr/>
            <p:nvPr/>
          </p:nvSpPr>
          <p:spPr>
            <a:xfrm>
              <a:off x="2743200" y="4891740"/>
              <a:ext cx="4331257" cy="404799"/>
            </a:xfrm>
            <a:prstGeom prst="roundRect">
              <a:avLst/>
            </a:prstGeom>
            <a:solidFill>
              <a:srgbClr val="99CC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Experience (Credentials/Portfolio)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2094E7E-ECDE-0A5C-27C9-1EB96F3E70EE}"/>
                </a:ext>
              </a:extLst>
            </p:cNvPr>
            <p:cNvSpPr/>
            <p:nvPr/>
          </p:nvSpPr>
          <p:spPr>
            <a:xfrm>
              <a:off x="5094514" y="5345283"/>
              <a:ext cx="3135086" cy="404799"/>
            </a:xfrm>
            <a:prstGeom prst="roundRect">
              <a:avLst/>
            </a:prstGeom>
            <a:solidFill>
              <a:srgbClr val="FF81B4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Brand / Job Search Prep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EF80D60-8E02-A575-B007-CDBA3E85B260}"/>
                </a:ext>
              </a:extLst>
            </p:cNvPr>
            <p:cNvSpPr/>
            <p:nvPr/>
          </p:nvSpPr>
          <p:spPr>
            <a:xfrm>
              <a:off x="6781801" y="5783568"/>
              <a:ext cx="2590804" cy="404799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Obtain Job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54F86EE-DF1B-983F-3573-8A8321018F47}"/>
                </a:ext>
              </a:extLst>
            </p:cNvPr>
            <p:cNvSpPr/>
            <p:nvPr/>
          </p:nvSpPr>
          <p:spPr>
            <a:xfrm>
              <a:off x="8501743" y="6220301"/>
              <a:ext cx="3384751" cy="404799"/>
            </a:xfrm>
            <a:prstGeom prst="roundRect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25000"/>
                    </a:schemeClr>
                  </a:solidFill>
                </a:rPr>
                <a:t>Navigate Career</a:t>
              </a:r>
            </a:p>
          </p:txBody>
        </p:sp>
      </p:grp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5CB39B63-6777-A6B7-F91E-FF65FCD4986E}"/>
              </a:ext>
            </a:extLst>
          </p:cNvPr>
          <p:cNvSpPr txBox="1">
            <a:spLocks/>
          </p:cNvSpPr>
          <p:nvPr/>
        </p:nvSpPr>
        <p:spPr>
          <a:xfrm>
            <a:off x="9176273" y="286603"/>
            <a:ext cx="1918447" cy="14382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+mj-lt"/>
                <a:hlinkClick r:id="rId2"/>
              </a:rPr>
              <a:t>12 Agile Methods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3951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C94600-3AD3-6707-7AB8-A5081B77F7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34"/>
          <a:stretch/>
        </p:blipFill>
        <p:spPr>
          <a:xfrm>
            <a:off x="4664130" y="1896705"/>
            <a:ext cx="7527870" cy="45040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3E462A-0039-830C-7A49-9E6D83E1D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1423"/>
          </a:xfrm>
        </p:spPr>
        <p:txBody>
          <a:bodyPr/>
          <a:lstStyle/>
          <a:p>
            <a:r>
              <a:rPr lang="en-US" dirty="0"/>
              <a:t>Skills You Need for Agile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7FCCA-0803-26EE-7ABE-87987937D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02167"/>
            <a:ext cx="10058400" cy="42669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Technical Skills:</a:t>
            </a:r>
          </a:p>
          <a:p>
            <a:pPr lvl="1"/>
            <a:r>
              <a:rPr lang="en-US" dirty="0"/>
              <a:t>Proficiency in programming languages and frameworks relevant to the project.</a:t>
            </a:r>
          </a:p>
          <a:p>
            <a:pPr lvl="1"/>
            <a:r>
              <a:rPr lang="en-US" dirty="0"/>
              <a:t>Understanding of software development principles, methodologies, and best practices.</a:t>
            </a:r>
          </a:p>
          <a:p>
            <a:pPr lvl="1"/>
            <a:r>
              <a:rPr lang="en-US" dirty="0"/>
              <a:t>Familiarity with version control systems (e.g., Git) and issue tracking tools (e.g., Jira).</a:t>
            </a:r>
          </a:p>
          <a:p>
            <a:pPr lvl="1"/>
            <a:r>
              <a:rPr lang="en-US" dirty="0"/>
              <a:t>Knowledge of testing techniques and tools for both automated and manual testing.</a:t>
            </a:r>
          </a:p>
          <a:p>
            <a:pPr lvl="1"/>
            <a:r>
              <a:rPr lang="en-US" dirty="0"/>
              <a:t>Ability to work with agile development tools such as Agile Planning Boards, </a:t>
            </a:r>
            <a:br>
              <a:rPr lang="en-US" dirty="0"/>
            </a:br>
            <a:r>
              <a:rPr lang="en-US" dirty="0"/>
              <a:t>CI/CD pipelines, and collaboration platforms.</a:t>
            </a:r>
          </a:p>
          <a:p>
            <a:r>
              <a:rPr lang="en-US" dirty="0"/>
              <a:t>Collaboration and Communication</a:t>
            </a:r>
          </a:p>
          <a:p>
            <a:r>
              <a:rPr lang="en-US" dirty="0"/>
              <a:t>Adaptability and Flexibility</a:t>
            </a:r>
          </a:p>
          <a:p>
            <a:r>
              <a:rPr lang="en-US" dirty="0"/>
              <a:t>Problem-Solving and Critical Thinking</a:t>
            </a:r>
          </a:p>
          <a:p>
            <a:r>
              <a:rPr lang="en-US" dirty="0"/>
              <a:t>Time Management and Organization</a:t>
            </a:r>
          </a:p>
          <a:p>
            <a:r>
              <a:rPr lang="en-US" dirty="0"/>
              <a:t>Continuous Learning and Improvement</a:t>
            </a:r>
          </a:p>
          <a:p>
            <a:r>
              <a:rPr lang="en-US" dirty="0"/>
              <a:t>Empathy and Emotional Intelligence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6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086AC-4F5B-FCF7-F72E-E12597761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 by Role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91F5F01-9E86-EC67-DFB4-31A54FF98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479708"/>
              </p:ext>
            </p:extLst>
          </p:nvPr>
        </p:nvGraphicFramePr>
        <p:xfrm>
          <a:off x="1312433" y="1479516"/>
          <a:ext cx="9628095" cy="4675488"/>
        </p:xfrm>
        <a:graphic>
          <a:graphicData uri="http://schemas.openxmlformats.org/drawingml/2006/table">
            <a:tbl>
              <a:tblPr firstRow="1">
                <a:tableStyleId>{912C8C85-51F0-491E-9774-3900AFEF0FD7}</a:tableStyleId>
              </a:tblPr>
              <a:tblGrid>
                <a:gridCol w="2775473">
                  <a:extLst>
                    <a:ext uri="{9D8B030D-6E8A-4147-A177-3AD203B41FA5}">
                      <a16:colId xmlns:a16="http://schemas.microsoft.com/office/drawing/2014/main" val="561852502"/>
                    </a:ext>
                  </a:extLst>
                </a:gridCol>
                <a:gridCol w="4550485">
                  <a:extLst>
                    <a:ext uri="{9D8B030D-6E8A-4147-A177-3AD203B41FA5}">
                      <a16:colId xmlns:a16="http://schemas.microsoft.com/office/drawing/2014/main" val="3286644401"/>
                    </a:ext>
                  </a:extLst>
                </a:gridCol>
                <a:gridCol w="2302137">
                  <a:extLst>
                    <a:ext uri="{9D8B030D-6E8A-4147-A177-3AD203B41FA5}">
                      <a16:colId xmlns:a16="http://schemas.microsoft.com/office/drawing/2014/main" val="1663910939"/>
                    </a:ext>
                  </a:extLst>
                </a:gridCol>
              </a:tblGrid>
              <a:tr h="496186">
                <a:tc>
                  <a:txBody>
                    <a:bodyPr/>
                    <a:lstStyle/>
                    <a:p>
                      <a:pPr fontAlgn="b"/>
                      <a:r>
                        <a:rPr lang="en-US" sz="1600" b="1" dirty="0">
                          <a:effectLst/>
                        </a:rPr>
                        <a:t>Skill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49619" marR="49619" marT="24809" marB="24809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 b="1" dirty="0">
                          <a:effectLst/>
                        </a:rPr>
                        <a:t>Agile Team Roles That Most Need This Skill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49619" marR="49619" marT="24809" marB="24809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 b="1" dirty="0">
                          <a:effectLst/>
                        </a:rPr>
                        <a:t>Bloom's Taxonomy Verb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49619" marR="49619" marT="24809" marB="24809" anchor="b"/>
                </a:tc>
                <a:extLst>
                  <a:ext uri="{0D108BD9-81ED-4DB2-BD59-A6C34878D82A}">
                    <a16:rowId xmlns:a16="http://schemas.microsoft.com/office/drawing/2014/main" val="2288348540"/>
                  </a:ext>
                </a:extLst>
              </a:tr>
              <a:tr h="496186"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Technical Skills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49619" marR="49619" marT="24809" marB="2480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Developers, Testers, DevOps Engineers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49619" marR="49619" marT="24809" marB="2480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Apply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49619" marR="49619" marT="24809" marB="24809" anchor="ctr"/>
                </a:tc>
                <a:extLst>
                  <a:ext uri="{0D108BD9-81ED-4DB2-BD59-A6C34878D82A}">
                    <a16:rowId xmlns:a16="http://schemas.microsoft.com/office/drawing/2014/main" val="2299054146"/>
                  </a:ext>
                </a:extLst>
              </a:tr>
              <a:tr h="496186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Collaboration and Communication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49619" marR="49619" marT="24809" marB="2480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Scrum Master, Product Owner, Agile Coach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49619" marR="49619" marT="24809" marB="2480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Communicate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49619" marR="49619" marT="24809" marB="24809" anchor="ctr"/>
                </a:tc>
                <a:extLst>
                  <a:ext uri="{0D108BD9-81ED-4DB2-BD59-A6C34878D82A}">
                    <a16:rowId xmlns:a16="http://schemas.microsoft.com/office/drawing/2014/main" val="350498961"/>
                  </a:ext>
                </a:extLst>
              </a:tr>
              <a:tr h="645042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Adaptability and Flexibility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49619" marR="49619" marT="24809" marB="2480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Agile Team Members, Scrum Master, Product Owner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49619" marR="49619" marT="24809" marB="2480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Adapt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49619" marR="49619" marT="24809" marB="24809" anchor="ctr"/>
                </a:tc>
                <a:extLst>
                  <a:ext uri="{0D108BD9-81ED-4DB2-BD59-A6C34878D82A}">
                    <a16:rowId xmlns:a16="http://schemas.microsoft.com/office/drawing/2014/main" val="896057762"/>
                  </a:ext>
                </a:extLst>
              </a:tr>
              <a:tr h="496186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Problem-Solving and Critical Thinking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49619" marR="49619" marT="24809" marB="2480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Developers, Product Owners, Scrum Master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49619" marR="49619" marT="24809" marB="2480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Analyze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49619" marR="49619" marT="24809" marB="24809" anchor="ctr"/>
                </a:tc>
                <a:extLst>
                  <a:ext uri="{0D108BD9-81ED-4DB2-BD59-A6C34878D82A}">
                    <a16:rowId xmlns:a16="http://schemas.microsoft.com/office/drawing/2014/main" val="4201696629"/>
                  </a:ext>
                </a:extLst>
              </a:tr>
              <a:tr h="496186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Time Management and Organization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49619" marR="49619" marT="24809" marB="2480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Scrum Master, Product Owner, Team Lead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49619" marR="49619" marT="24809" marB="2480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Organize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49619" marR="49619" marT="24809" marB="24809" anchor="ctr"/>
                </a:tc>
                <a:extLst>
                  <a:ext uri="{0D108BD9-81ED-4DB2-BD59-A6C34878D82A}">
                    <a16:rowId xmlns:a16="http://schemas.microsoft.com/office/drawing/2014/main" val="1658189952"/>
                  </a:ext>
                </a:extLst>
              </a:tr>
              <a:tr h="645042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Continuous Learning and Improvement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49619" marR="49619" marT="24809" marB="2480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Agile Team Members, Scrum Master, Product Owner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49619" marR="49619" marT="24809" marB="2480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Evaluate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49619" marR="49619" marT="24809" marB="24809" anchor="ctr"/>
                </a:tc>
                <a:extLst>
                  <a:ext uri="{0D108BD9-81ED-4DB2-BD59-A6C34878D82A}">
                    <a16:rowId xmlns:a16="http://schemas.microsoft.com/office/drawing/2014/main" val="1433007024"/>
                  </a:ext>
                </a:extLst>
              </a:tr>
              <a:tr h="496186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Empathy and Emotional Intelligence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49619" marR="49619" marT="24809" marB="2480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</a:rPr>
                        <a:t>Scrum Master, Product Owner, Agile Coach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49619" marR="49619" marT="24809" marB="24809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Understand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49619" marR="49619" marT="24809" marB="24809" anchor="ctr"/>
                </a:tc>
                <a:extLst>
                  <a:ext uri="{0D108BD9-81ED-4DB2-BD59-A6C34878D82A}">
                    <a16:rowId xmlns:a16="http://schemas.microsoft.com/office/drawing/2014/main" val="2989312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294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CE2B9-3118-102B-D57D-EFA681EC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else?  Questions?  Thoughts?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998FF4-A261-7436-EADA-60FE7414B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60ED4B-A864-4B27-9BCD-1E42AF205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329E9-A83E-D142-ED9E-3C253B0F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A95F-F223-4059-BF5C-FE48C291DE39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F5374-F62D-6F15-C9C2-D4321AC26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Rebecca Brown 2024 |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18881-00C6-8139-2686-AC631535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85F7-9D61-409B-90C9-F6410BE0EBD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65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Daisy Flower photo and picture">
            <a:extLst>
              <a:ext uri="{FF2B5EF4-FFF2-40B4-BE49-F238E27FC236}">
                <a16:creationId xmlns:a16="http://schemas.microsoft.com/office/drawing/2014/main" id="{7266C273-2F89-B03F-8EB9-B31B74227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2817"/>
            <a:ext cx="12291623" cy="820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A97C26-17AB-1140-854A-29BDD4753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9120" y="3570923"/>
            <a:ext cx="9144000" cy="2387600"/>
          </a:xfrm>
        </p:spPr>
        <p:txBody>
          <a:bodyPr/>
          <a:lstStyle/>
          <a:p>
            <a:r>
              <a:rPr lang="en-US" dirty="0"/>
              <a:t>Thanks for joining!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A640DC-D826-2238-CAE3-A2773B181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9120" y="6050597"/>
            <a:ext cx="9144000" cy="1655763"/>
          </a:xfrm>
        </p:spPr>
        <p:txBody>
          <a:bodyPr/>
          <a:lstStyle/>
          <a:p>
            <a:r>
              <a:rPr lang="en-US" dirty="0"/>
              <a:t>Find this and more at screengig.com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B2C9-4929-0090-C170-98E0B49C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34F4-317E-4DAB-869D-C3514E7CDF57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017E9-BD92-5C3F-5F74-E6BE7A238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Rebecca Brown 2024 |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BE14F-998E-8298-6407-9AFDE26B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85F7-9D61-409B-90C9-F6410BE0EBD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0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26568-0D5B-7B5B-5D23-D5FE4D5A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Transitioning to Tech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4D9511-244E-766B-BDCE-6B2B9D4A1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602167"/>
            <a:ext cx="6818260" cy="345502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Curate Your Path to a Tech Career</a:t>
            </a:r>
          </a:p>
          <a:p>
            <a:pPr lvl="1"/>
            <a:r>
              <a:rPr lang="en-US" sz="2000" dirty="0"/>
              <a:t>Focus your efforts; do it in the right order</a:t>
            </a:r>
          </a:p>
          <a:p>
            <a:r>
              <a:rPr lang="en-US" sz="2400" dirty="0"/>
              <a:t>Finding the signal amid the noise</a:t>
            </a:r>
          </a:p>
          <a:p>
            <a:pPr lvl="1"/>
            <a:r>
              <a:rPr lang="en-US" sz="2000" dirty="0"/>
              <a:t>Avoid time wasters; forge your critical route</a:t>
            </a:r>
          </a:p>
          <a:p>
            <a:r>
              <a:rPr lang="en-US" sz="2400" dirty="0"/>
              <a:t>Expertise </a:t>
            </a:r>
          </a:p>
          <a:p>
            <a:pPr lvl="1"/>
            <a:r>
              <a:rPr lang="en-US" sz="2000" dirty="0"/>
              <a:t>30 years combined tech/learning and development – let me be your tech sherpa</a:t>
            </a:r>
          </a:p>
          <a:p>
            <a:r>
              <a:rPr lang="en-US" sz="2400" dirty="0"/>
              <a:t>Services</a:t>
            </a:r>
          </a:p>
          <a:p>
            <a:pPr lvl="1"/>
            <a:r>
              <a:rPr lang="en-US" sz="2000" dirty="0"/>
              <a:t>Knowledge base, tools, community, coaching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83D042F-BB3D-C4A3-1735-4A17A581B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79C3-90FB-4EC5-8D71-B1CD86D81D29}" type="datetime1">
              <a:rPr lang="en-US" smtClean="0"/>
              <a:t>4/12/2024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7F96D3-4403-746A-5ABE-66AAD289B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Rebecca Brown 2024 | All rights reserved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A0937C0-EA80-2683-86AC-6E824B4BB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85F7-9D61-409B-90C9-F6410BE0EBDC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D6FE8-52C3-878B-6E26-6A21B7D818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89" t="8783" r="12205" b="13775"/>
          <a:stretch/>
        </p:blipFill>
        <p:spPr>
          <a:xfrm>
            <a:off x="9024603" y="978727"/>
            <a:ext cx="2669014" cy="27440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2E5C89D-0253-CA36-D433-A1821C235CFA}"/>
              </a:ext>
            </a:extLst>
          </p:cNvPr>
          <p:cNvGrpSpPr/>
          <p:nvPr/>
        </p:nvGrpSpPr>
        <p:grpSpPr>
          <a:xfrm>
            <a:off x="3350895" y="5359386"/>
            <a:ext cx="8032692" cy="652017"/>
            <a:chOff x="1115015" y="3600342"/>
            <a:chExt cx="8032692" cy="652017"/>
          </a:xfrm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CEC2E2AF-4FE9-EE9A-ADE1-A8D9AFF3FF89}"/>
                </a:ext>
              </a:extLst>
            </p:cNvPr>
            <p:cNvSpPr/>
            <p:nvPr/>
          </p:nvSpPr>
          <p:spPr>
            <a:xfrm>
              <a:off x="1115015" y="3600342"/>
              <a:ext cx="1332722" cy="651218"/>
            </a:xfrm>
            <a:prstGeom prst="chevron">
              <a:avLst/>
            </a:prstGeom>
            <a:solidFill>
              <a:srgbClr val="9999FF">
                <a:alpha val="4980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</a:rPr>
                <a:t>Assess Skills</a:t>
              </a: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D2A02EAD-3971-4851-662B-3A20FB2338D7}"/>
                </a:ext>
              </a:extLst>
            </p:cNvPr>
            <p:cNvSpPr/>
            <p:nvPr/>
          </p:nvSpPr>
          <p:spPr>
            <a:xfrm>
              <a:off x="2130492" y="3601141"/>
              <a:ext cx="1332723" cy="651218"/>
            </a:xfrm>
            <a:prstGeom prst="chevron">
              <a:avLst/>
            </a:prstGeom>
            <a:solidFill>
              <a:srgbClr val="00FFFF">
                <a:alpha val="4980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</a:rPr>
                <a:t>Ideal Roles</a:t>
              </a: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A14C04B9-DAAE-140E-FC43-194C1B0F4681}"/>
                </a:ext>
              </a:extLst>
            </p:cNvPr>
            <p:cNvSpPr/>
            <p:nvPr/>
          </p:nvSpPr>
          <p:spPr>
            <a:xfrm>
              <a:off x="3136647" y="3601141"/>
              <a:ext cx="1332723" cy="651218"/>
            </a:xfrm>
            <a:prstGeom prst="chevron">
              <a:avLst/>
            </a:prstGeom>
            <a:solidFill>
              <a:schemeClr val="accent6">
                <a:lumMod val="75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</a:rPr>
                <a:t>Learn</a:t>
              </a: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404FAA1F-B456-2250-AD87-759B902E6444}"/>
                </a:ext>
              </a:extLst>
            </p:cNvPr>
            <p:cNvSpPr/>
            <p:nvPr/>
          </p:nvSpPr>
          <p:spPr>
            <a:xfrm>
              <a:off x="4152126" y="3610472"/>
              <a:ext cx="1682618" cy="637178"/>
            </a:xfrm>
            <a:prstGeom prst="chevron">
              <a:avLst/>
            </a:prstGeom>
            <a:solidFill>
              <a:srgbClr val="0099FF">
                <a:alpha val="4980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</a:rPr>
                <a:t>Experience / Portfolio</a:t>
              </a:r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FDAA5291-5E97-62D7-0DAB-4AA8F36D1065}"/>
                </a:ext>
              </a:extLst>
            </p:cNvPr>
            <p:cNvSpPr/>
            <p:nvPr/>
          </p:nvSpPr>
          <p:spPr>
            <a:xfrm>
              <a:off x="5517799" y="3610741"/>
              <a:ext cx="1494210" cy="637178"/>
            </a:xfrm>
            <a:prstGeom prst="chevron">
              <a:avLst/>
            </a:prstGeom>
            <a:solidFill>
              <a:srgbClr val="FF81B4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</a:rPr>
                <a:t>Brand Your Job Search</a:t>
              </a:r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B1E6407B-B636-8C7D-CDF9-ECE34F367A51}"/>
                </a:ext>
              </a:extLst>
            </p:cNvPr>
            <p:cNvSpPr/>
            <p:nvPr/>
          </p:nvSpPr>
          <p:spPr>
            <a:xfrm>
              <a:off x="6675723" y="3600342"/>
              <a:ext cx="1332722" cy="637178"/>
            </a:xfrm>
            <a:prstGeom prst="chevron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</a:rPr>
                <a:t>Obtain Job</a:t>
              </a: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4D14BDAD-B880-A74C-3D13-980072F7DFD2}"/>
                </a:ext>
              </a:extLst>
            </p:cNvPr>
            <p:cNvSpPr/>
            <p:nvPr/>
          </p:nvSpPr>
          <p:spPr>
            <a:xfrm>
              <a:off x="7648545" y="3607362"/>
              <a:ext cx="1499162" cy="637178"/>
            </a:xfrm>
            <a:prstGeom prst="chevron">
              <a:avLst/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</a:rPr>
                <a:t>Navigate Career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019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DC57F-9BD5-0169-35C5-93907833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10EF4-BB3B-668D-3BF7-D646B3BB5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Planning a product – Agile tools for actualizing a concept</a:t>
            </a:r>
          </a:p>
          <a:p>
            <a:r>
              <a:rPr lang="en-US" dirty="0"/>
              <a:t>What portable skills can you bring?  What gaps do you have? </a:t>
            </a:r>
          </a:p>
          <a:p>
            <a:r>
              <a:rPr lang="en-US" dirty="0"/>
              <a:t>Apply concepts: Play the “</a:t>
            </a:r>
            <a:r>
              <a:rPr lang="en-US" dirty="0" err="1"/>
              <a:t>ScreenGig</a:t>
            </a:r>
            <a:r>
              <a:rPr lang="en-US" dirty="0"/>
              <a:t> Factory Game”:</a:t>
            </a:r>
          </a:p>
          <a:p>
            <a:pPr lvl="1"/>
            <a:r>
              <a:rPr lang="en-US" dirty="0"/>
              <a:t>Work begins at the </a:t>
            </a:r>
            <a:r>
              <a:rPr lang="en-US" dirty="0" err="1"/>
              <a:t>Screengig</a:t>
            </a:r>
            <a:r>
              <a:rPr lang="en-US" dirty="0"/>
              <a:t> Factory </a:t>
            </a:r>
          </a:p>
          <a:p>
            <a:pPr lvl="1"/>
            <a:r>
              <a:rPr lang="en-US" dirty="0"/>
              <a:t>We need a high level plan for getting an early prototype out the door</a:t>
            </a:r>
          </a:p>
          <a:p>
            <a:r>
              <a:rPr lang="en-US" dirty="0"/>
              <a:t>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CC929-74B9-24C4-08A4-1987AA407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23E8-EF31-473C-A6D1-9B11C4E85246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E11A6-5149-3783-AB31-54721DD24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Rebecca Brown 2024 |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82620-51FD-BB6D-7F79-1D37439E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85F7-9D61-409B-90C9-F6410BE0EB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3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65840-7351-19D9-943B-3B066AED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Tonight’s Topic – Planning a Product Launch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44776-0950-00F9-66FF-17DE22993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this topic?</a:t>
            </a:r>
          </a:p>
          <a:p>
            <a:pPr lvl="1"/>
            <a:r>
              <a:rPr lang="en-US" dirty="0"/>
              <a:t>Impacts any software role</a:t>
            </a:r>
          </a:p>
          <a:p>
            <a:pPr lvl="1"/>
            <a:r>
              <a:rPr lang="en-US" dirty="0"/>
              <a:t>Whole team has involvement</a:t>
            </a:r>
          </a:p>
          <a:p>
            <a:r>
              <a:rPr lang="en-US" dirty="0"/>
              <a:t>Planning and Learning</a:t>
            </a:r>
          </a:p>
          <a:p>
            <a:pPr lvl="1"/>
            <a:r>
              <a:rPr lang="en-US" dirty="0"/>
              <a:t>Need a plan to incrementally create, iterating on feedback and product success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494B1-E8E6-EAEB-FC18-1D8CBE09B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D6C0-0DDA-4BEA-9430-4EB787CE0361}" type="datetime1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930DC-F401-4AF7-B630-8A429ED1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Rebecca Brown 2024 |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AC144-0DC7-1515-A035-9BE021D4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85F7-9D61-409B-90C9-F6410BE0EB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5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29BD4-754E-351F-3126-329A24E76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Value Quick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58CCD-B702-26D9-1BDD-9E87690F9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01DE7E-77C0-8C0C-101D-68C8C6D437D9}"/>
              </a:ext>
            </a:extLst>
          </p:cNvPr>
          <p:cNvSpPr/>
          <p:nvPr/>
        </p:nvSpPr>
        <p:spPr>
          <a:xfrm>
            <a:off x="914394" y="1495313"/>
            <a:ext cx="3420932" cy="2097741"/>
          </a:xfrm>
          <a:prstGeom prst="rect">
            <a:avLst/>
          </a:prstGeom>
          <a:solidFill>
            <a:schemeClr val="bg1"/>
          </a:solidFill>
          <a:ln cmpd="dbl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927DCA-7F3A-7354-EDC2-D9D4E91C2704}"/>
              </a:ext>
            </a:extLst>
          </p:cNvPr>
          <p:cNvSpPr/>
          <p:nvPr/>
        </p:nvSpPr>
        <p:spPr>
          <a:xfrm>
            <a:off x="4487726" y="1495312"/>
            <a:ext cx="3420932" cy="2097741"/>
          </a:xfrm>
          <a:prstGeom prst="rect">
            <a:avLst/>
          </a:prstGeom>
          <a:solidFill>
            <a:schemeClr val="bg1"/>
          </a:solidFill>
          <a:ln cmpd="dbl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8A983D-C3C4-7F34-FC7C-6EB38F59E5BD}"/>
              </a:ext>
            </a:extLst>
          </p:cNvPr>
          <p:cNvSpPr/>
          <p:nvPr/>
        </p:nvSpPr>
        <p:spPr>
          <a:xfrm>
            <a:off x="7994722" y="1495311"/>
            <a:ext cx="3420932" cy="2097741"/>
          </a:xfrm>
          <a:prstGeom prst="rect">
            <a:avLst/>
          </a:prstGeom>
          <a:solidFill>
            <a:schemeClr val="bg1"/>
          </a:solidFill>
          <a:ln cmpd="dbl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1890F0-84F2-3F4A-DAA8-E2839C6FE8EE}"/>
              </a:ext>
            </a:extLst>
          </p:cNvPr>
          <p:cNvSpPr/>
          <p:nvPr/>
        </p:nvSpPr>
        <p:spPr>
          <a:xfrm>
            <a:off x="914394" y="3741169"/>
            <a:ext cx="3420932" cy="2097741"/>
          </a:xfrm>
          <a:prstGeom prst="rect">
            <a:avLst/>
          </a:prstGeom>
          <a:solidFill>
            <a:schemeClr val="bg1"/>
          </a:solidFill>
          <a:ln cmpd="dbl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734A05-42E1-52E3-09A4-2426F9837A6E}"/>
              </a:ext>
            </a:extLst>
          </p:cNvPr>
          <p:cNvSpPr/>
          <p:nvPr/>
        </p:nvSpPr>
        <p:spPr>
          <a:xfrm>
            <a:off x="4487726" y="3741168"/>
            <a:ext cx="3420932" cy="2097741"/>
          </a:xfrm>
          <a:prstGeom prst="rect">
            <a:avLst/>
          </a:prstGeom>
          <a:solidFill>
            <a:schemeClr val="bg1"/>
          </a:solidFill>
          <a:ln cmpd="dbl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1A734D-4EE2-2AE0-C00D-B454595A8307}"/>
              </a:ext>
            </a:extLst>
          </p:cNvPr>
          <p:cNvSpPr/>
          <p:nvPr/>
        </p:nvSpPr>
        <p:spPr>
          <a:xfrm>
            <a:off x="7994722" y="3741167"/>
            <a:ext cx="3420932" cy="2097741"/>
          </a:xfrm>
          <a:prstGeom prst="rect">
            <a:avLst/>
          </a:prstGeom>
          <a:solidFill>
            <a:schemeClr val="bg1"/>
          </a:solidFill>
          <a:ln cmpd="dbl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C3AA70-ED53-F1CE-CC7F-195AFE629A63}"/>
              </a:ext>
            </a:extLst>
          </p:cNvPr>
          <p:cNvSpPr/>
          <p:nvPr/>
        </p:nvSpPr>
        <p:spPr>
          <a:xfrm>
            <a:off x="914394" y="3291840"/>
            <a:ext cx="3420932" cy="30121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Design Thinking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5875CC-73DB-7B8E-403B-71DC779F7674}"/>
              </a:ext>
            </a:extLst>
          </p:cNvPr>
          <p:cNvSpPr/>
          <p:nvPr/>
        </p:nvSpPr>
        <p:spPr>
          <a:xfrm>
            <a:off x="4486832" y="3278394"/>
            <a:ext cx="3420932" cy="30121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How Might We?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1A8C32-CDD1-483D-0412-AF3CD3E036EE}"/>
              </a:ext>
            </a:extLst>
          </p:cNvPr>
          <p:cNvSpPr/>
          <p:nvPr/>
        </p:nvSpPr>
        <p:spPr>
          <a:xfrm>
            <a:off x="7994722" y="3278953"/>
            <a:ext cx="3420932" cy="30121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Value Prop Canvas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A10FE1-10D9-3E07-9B0D-0B2363F8E12B}"/>
              </a:ext>
            </a:extLst>
          </p:cNvPr>
          <p:cNvSpPr/>
          <p:nvPr/>
        </p:nvSpPr>
        <p:spPr>
          <a:xfrm>
            <a:off x="926940" y="5552751"/>
            <a:ext cx="3420932" cy="30121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Business Model Canvas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3A99B2-E712-02C8-58C5-AE7FEF1CA26D}"/>
              </a:ext>
            </a:extLst>
          </p:cNvPr>
          <p:cNvSpPr/>
          <p:nvPr/>
        </p:nvSpPr>
        <p:spPr>
          <a:xfrm>
            <a:off x="4499378" y="5539305"/>
            <a:ext cx="3420932" cy="30121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Bloom’s Skill Assessment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A303AE-7599-AC88-E637-EA5A6AB846A0}"/>
              </a:ext>
            </a:extLst>
          </p:cNvPr>
          <p:cNvSpPr/>
          <p:nvPr/>
        </p:nvSpPr>
        <p:spPr>
          <a:xfrm>
            <a:off x="8007268" y="5539864"/>
            <a:ext cx="3420932" cy="30121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Screen Gig Sim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1915E94-B98B-DE70-5629-A64F7E359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071" y="1541770"/>
            <a:ext cx="1851953" cy="17635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1F6B2F-D4DA-94BF-4EA3-5FFC7B4C2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367" y="2053400"/>
            <a:ext cx="3182381" cy="6725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C15436A-F0A5-1414-D0D8-9C21F455E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340" y="1580650"/>
            <a:ext cx="2943793" cy="16815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C96A69-8163-1E5E-0776-2F14665036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87" b="1"/>
          <a:stretch/>
        </p:blipFill>
        <p:spPr>
          <a:xfrm>
            <a:off x="1698071" y="3800341"/>
            <a:ext cx="1773984" cy="17308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0618374-42C4-3D55-01F6-77947E1A8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5626" y="3828540"/>
            <a:ext cx="1735145" cy="16805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B6689C1-8255-B8F1-3C36-41780394D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8318" y="3841567"/>
            <a:ext cx="1533739" cy="16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88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B691-7AB3-DD7C-6D60-2FF930FC3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Manifesto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369D-89FD-CBAD-139F-C614871AF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Created at the Snowbird Ski Resort in Utah February 11-13, 2001</a:t>
            </a:r>
          </a:p>
          <a:p>
            <a:r>
              <a:rPr lang="en-US" dirty="0"/>
              <a:t>Acknowledged the failures of long term, waterfall project plans</a:t>
            </a:r>
          </a:p>
          <a:p>
            <a:r>
              <a:rPr lang="en-US" dirty="0"/>
              <a:t>Declared these principles:</a:t>
            </a:r>
          </a:p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“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Individuals and interactions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over processes and tools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Working software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over comprehensive documentation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Customer collaboration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over contract negotiation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Responding to change 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over following a plan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That is, while there is value in the items on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right, we value the items on the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left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more.”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80C7FDCE-31C1-62A3-7BBA-EE9077277D58}"/>
              </a:ext>
            </a:extLst>
          </p:cNvPr>
          <p:cNvSpPr txBox="1">
            <a:spLocks/>
          </p:cNvSpPr>
          <p:nvPr/>
        </p:nvSpPr>
        <p:spPr>
          <a:xfrm>
            <a:off x="7111683" y="286603"/>
            <a:ext cx="3983037" cy="14382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+mj-lt"/>
                <a:hlinkClick r:id="rId2"/>
              </a:rPr>
              <a:t>Agile Manifesto History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8590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AFA3-B4BD-2714-AEDA-258C7DC55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DD99E-CB2B-3208-8998-43F0FFE37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50-80% Software projects fail</a:t>
            </a:r>
          </a:p>
          <a:p>
            <a:r>
              <a:rPr lang="en-US" dirty="0"/>
              <a:t>Software is a nascent technology – volatile, ever changing, hyper competitive</a:t>
            </a:r>
          </a:p>
          <a:p>
            <a:r>
              <a:rPr lang="en-US" dirty="0"/>
              <a:t>Old school waterfall:</a:t>
            </a:r>
          </a:p>
          <a:p>
            <a:pPr lvl="1"/>
            <a:r>
              <a:rPr lang="en-US" dirty="0"/>
              <a:t>1000 pages of specs</a:t>
            </a:r>
          </a:p>
          <a:p>
            <a:pPr lvl="1"/>
            <a:r>
              <a:rPr lang="en-US" dirty="0"/>
              <a:t>2 year development cycle ‘in a vacuum’</a:t>
            </a:r>
          </a:p>
          <a:p>
            <a:pPr lvl="1"/>
            <a:r>
              <a:rPr lang="en-US" dirty="0"/>
              <a:t>Cost overruns with scope creep</a:t>
            </a:r>
          </a:p>
          <a:p>
            <a:pPr lvl="1"/>
            <a:r>
              <a:rPr lang="en-US" dirty="0"/>
              <a:t>Lost opportunity to adapt to the market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91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D8952-FC47-BCD1-092A-48FD99F27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strengths – Iterative Feedback Loop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95388E-248B-FDD5-77EF-FFE38C4541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266074"/>
              </p:ext>
            </p:extLst>
          </p:nvPr>
        </p:nvGraphicFramePr>
        <p:xfrm>
          <a:off x="1096963" y="1601788"/>
          <a:ext cx="10058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74136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{3870500B-BEA9-493F-AA39-D5C27BCEF3B5}tf11437505_win32</Template>
  <TotalTime>26236</TotalTime>
  <Words>1492</Words>
  <Application>Microsoft Office PowerPoint</Application>
  <PresentationFormat>Widescreen</PresentationFormat>
  <Paragraphs>291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</vt:lpstr>
      <vt:lpstr>Georgia</vt:lpstr>
      <vt:lpstr>Georgia Pro Cond Light</vt:lpstr>
      <vt:lpstr>Speak Pro</vt:lpstr>
      <vt:lpstr>Times New Roman</vt:lpstr>
      <vt:lpstr>Wingdings</vt:lpstr>
      <vt:lpstr>RetrospectVTI</vt:lpstr>
      <vt:lpstr>Transitioning to Tech</vt:lpstr>
      <vt:lpstr>In The News…</vt:lpstr>
      <vt:lpstr>Welcome to Transitioning to Tech</vt:lpstr>
      <vt:lpstr>Agenda</vt:lpstr>
      <vt:lpstr>Tonight’s Topic – Planning a Product Launch</vt:lpstr>
      <vt:lpstr>Product Value Quick Review </vt:lpstr>
      <vt:lpstr>Agile Manifesto</vt:lpstr>
      <vt:lpstr>Why?</vt:lpstr>
      <vt:lpstr>Core strengths – Iterative Feedback Loop</vt:lpstr>
      <vt:lpstr>Methodologies – Most Popular</vt:lpstr>
      <vt:lpstr>Product Roadmaps</vt:lpstr>
      <vt:lpstr>Product Roadmap Example</vt:lpstr>
      <vt:lpstr>MVPs</vt:lpstr>
      <vt:lpstr>Tooling </vt:lpstr>
      <vt:lpstr>Initiative, Epics, Stories, Tasks</vt:lpstr>
      <vt:lpstr>Story Format</vt:lpstr>
      <vt:lpstr>Iterations, Ceremonies</vt:lpstr>
      <vt:lpstr>Time to play – Welcome to the Factory!</vt:lpstr>
      <vt:lpstr>Meet Our Team</vt:lpstr>
      <vt:lpstr>Plan our Travel App</vt:lpstr>
      <vt:lpstr>Stories</vt:lpstr>
      <vt:lpstr>Being Agile</vt:lpstr>
      <vt:lpstr>Roadmap</vt:lpstr>
      <vt:lpstr>Let’s Discuss!</vt:lpstr>
      <vt:lpstr>Skills You Need for Agile Development</vt:lpstr>
      <vt:lpstr>Skill by Role</vt:lpstr>
      <vt:lpstr>What else?  Questions?  Thoughts?</vt:lpstr>
      <vt:lpstr>Thanks for joining!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Transitioning to Tech</dc:title>
  <dc:creator>Rebecca Brown</dc:creator>
  <cp:lastModifiedBy>Rebecca Brown</cp:lastModifiedBy>
  <cp:revision>22</cp:revision>
  <dcterms:created xsi:type="dcterms:W3CDTF">2024-02-27T23:50:08Z</dcterms:created>
  <dcterms:modified xsi:type="dcterms:W3CDTF">2024-04-14T22:35:55Z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